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730" r:id="rId2"/>
    <p:sldId id="731" r:id="rId3"/>
    <p:sldId id="615" r:id="rId4"/>
    <p:sldId id="616" r:id="rId5"/>
    <p:sldId id="617" r:id="rId6"/>
    <p:sldId id="398" r:id="rId7"/>
    <p:sldId id="610" r:id="rId8"/>
    <p:sldId id="416" r:id="rId9"/>
    <p:sldId id="417" r:id="rId10"/>
    <p:sldId id="400" r:id="rId11"/>
    <p:sldId id="401" r:id="rId12"/>
    <p:sldId id="402" r:id="rId13"/>
    <p:sldId id="403" r:id="rId14"/>
    <p:sldId id="405" r:id="rId15"/>
    <p:sldId id="406" r:id="rId16"/>
    <p:sldId id="407" r:id="rId17"/>
    <p:sldId id="408" r:id="rId18"/>
    <p:sldId id="411" r:id="rId19"/>
    <p:sldId id="422" r:id="rId20"/>
    <p:sldId id="612" r:id="rId21"/>
    <p:sldId id="709" r:id="rId22"/>
    <p:sldId id="710" r:id="rId23"/>
    <p:sldId id="711" r:id="rId24"/>
    <p:sldId id="712" r:id="rId25"/>
    <p:sldId id="715" r:id="rId26"/>
    <p:sldId id="716" r:id="rId27"/>
    <p:sldId id="621" r:id="rId28"/>
    <p:sldId id="717" r:id="rId29"/>
    <p:sldId id="718" r:id="rId30"/>
    <p:sldId id="622" r:id="rId31"/>
    <p:sldId id="628" r:id="rId32"/>
    <p:sldId id="632" r:id="rId33"/>
    <p:sldId id="630" r:id="rId34"/>
    <p:sldId id="625" r:id="rId35"/>
    <p:sldId id="626" r:id="rId36"/>
    <p:sldId id="631" r:id="rId37"/>
    <p:sldId id="642" r:id="rId38"/>
    <p:sldId id="724" r:id="rId39"/>
    <p:sldId id="419" r:id="rId40"/>
    <p:sldId id="633" r:id="rId41"/>
    <p:sldId id="635" r:id="rId42"/>
    <p:sldId id="634" r:id="rId43"/>
    <p:sldId id="420" r:id="rId44"/>
    <p:sldId id="636" r:id="rId45"/>
    <p:sldId id="620" r:id="rId46"/>
    <p:sldId id="736" r:id="rId47"/>
    <p:sldId id="738" r:id="rId48"/>
    <p:sldId id="737"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raddha Nahar" initials="SN" lastIdx="1" clrIdx="0">
    <p:extLst>
      <p:ext uri="{19B8F6BF-5375-455C-9EA6-DF929625EA0E}">
        <p15:presenceInfo xmlns:p15="http://schemas.microsoft.com/office/powerpoint/2012/main" userId="5f51f2723fa6eed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89346" autoAdjust="0"/>
  </p:normalViewPr>
  <p:slideViewPr>
    <p:cSldViewPr>
      <p:cViewPr varScale="1">
        <p:scale>
          <a:sx n="69" d="100"/>
          <a:sy n="69" d="100"/>
        </p:scale>
        <p:origin x="1277" y="77"/>
      </p:cViewPr>
      <p:guideLst>
        <p:guide orient="horz" pos="2160"/>
        <p:guide pos="2880"/>
      </p:guideLst>
    </p:cSldViewPr>
  </p:slideViewPr>
  <p:outlineViewPr>
    <p:cViewPr>
      <p:scale>
        <a:sx n="33" d="100"/>
        <a:sy n="33" d="100"/>
      </p:scale>
      <p:origin x="0" y="47172"/>
    </p:cViewPr>
  </p:outlineViewPr>
  <p:notesTextViewPr>
    <p:cViewPr>
      <p:scale>
        <a:sx n="1" d="1"/>
        <a:sy n="1" d="1"/>
      </p:scale>
      <p:origin x="0" y="0"/>
    </p:cViewPr>
  </p:notesTextViewPr>
  <p:sorterViewPr>
    <p:cViewPr>
      <p:scale>
        <a:sx n="100" d="100"/>
        <a:sy n="100" d="100"/>
      </p:scale>
      <p:origin x="0" y="-105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98524A-FE4D-472C-B5D8-1A152F50BEDF}"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IN"/>
        </a:p>
      </dgm:t>
    </dgm:pt>
    <dgm:pt modelId="{A525F4B7-48D2-4004-B6B0-5E3604FF7359}">
      <dgm:prSet/>
      <dgm:spPr/>
      <dgm:t>
        <a:bodyPr/>
        <a:lstStyle/>
        <a:p>
          <a:pPr rtl="0"/>
          <a:r>
            <a:rPr lang="en-IN"/>
            <a:t>Irrigating solution capable of removing smear layer and disinfecting root canal.</a:t>
          </a:r>
        </a:p>
      </dgm:t>
    </dgm:pt>
    <dgm:pt modelId="{C4F33B60-FF1D-4C83-BFAF-9D95198E009D}" type="parTrans" cxnId="{FFDFDF03-F0F3-42CE-B404-8E12AF27864A}">
      <dgm:prSet/>
      <dgm:spPr/>
      <dgm:t>
        <a:bodyPr/>
        <a:lstStyle/>
        <a:p>
          <a:endParaRPr lang="en-IN"/>
        </a:p>
      </dgm:t>
    </dgm:pt>
    <dgm:pt modelId="{489554E4-8FF4-4C82-BB1A-512BE3531C1C}" type="sibTrans" cxnId="{FFDFDF03-F0F3-42CE-B404-8E12AF27864A}">
      <dgm:prSet/>
      <dgm:spPr/>
      <dgm:t>
        <a:bodyPr/>
        <a:lstStyle/>
        <a:p>
          <a:endParaRPr lang="en-IN"/>
        </a:p>
      </dgm:t>
    </dgm:pt>
    <dgm:pt modelId="{07AF6512-E66C-4BAF-BE7E-6FF6A7318B5A}" type="pres">
      <dgm:prSet presAssocID="{1598524A-FE4D-472C-B5D8-1A152F50BEDF}" presName="linear" presStyleCnt="0">
        <dgm:presLayoutVars>
          <dgm:animLvl val="lvl"/>
          <dgm:resizeHandles val="exact"/>
        </dgm:presLayoutVars>
      </dgm:prSet>
      <dgm:spPr/>
    </dgm:pt>
    <dgm:pt modelId="{5CFED19E-CCA6-4B5A-B97D-E50F27E8F103}" type="pres">
      <dgm:prSet presAssocID="{A525F4B7-48D2-4004-B6B0-5E3604FF7359}" presName="parentText" presStyleLbl="node1" presStyleIdx="0" presStyleCnt="1">
        <dgm:presLayoutVars>
          <dgm:chMax val="0"/>
          <dgm:bulletEnabled val="1"/>
        </dgm:presLayoutVars>
      </dgm:prSet>
      <dgm:spPr/>
    </dgm:pt>
  </dgm:ptLst>
  <dgm:cxnLst>
    <dgm:cxn modelId="{FFDFDF03-F0F3-42CE-B404-8E12AF27864A}" srcId="{1598524A-FE4D-472C-B5D8-1A152F50BEDF}" destId="{A525F4B7-48D2-4004-B6B0-5E3604FF7359}" srcOrd="0" destOrd="0" parTransId="{C4F33B60-FF1D-4C83-BFAF-9D95198E009D}" sibTransId="{489554E4-8FF4-4C82-BB1A-512BE3531C1C}"/>
    <dgm:cxn modelId="{49D3A4C2-AB25-4A16-8801-95BEEFD07EB1}" type="presOf" srcId="{1598524A-FE4D-472C-B5D8-1A152F50BEDF}" destId="{07AF6512-E66C-4BAF-BE7E-6FF6A7318B5A}" srcOrd="0" destOrd="0" presId="urn:microsoft.com/office/officeart/2005/8/layout/vList2"/>
    <dgm:cxn modelId="{C15CACC2-0817-41B6-8D89-D35B98E58CD0}" type="presOf" srcId="{A525F4B7-48D2-4004-B6B0-5E3604FF7359}" destId="{5CFED19E-CCA6-4B5A-B97D-E50F27E8F103}" srcOrd="0" destOrd="0" presId="urn:microsoft.com/office/officeart/2005/8/layout/vList2"/>
    <dgm:cxn modelId="{785F3B89-E04B-4396-A0CF-4823F55174C2}" type="presParOf" srcId="{07AF6512-E66C-4BAF-BE7E-6FF6A7318B5A}" destId="{5CFED19E-CCA6-4B5A-B97D-E50F27E8F10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97C49D7-BB40-41A2-8154-43D54318DAAD}"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IN"/>
        </a:p>
      </dgm:t>
    </dgm:pt>
    <dgm:pt modelId="{D6F9BE09-E8C0-4CFF-BFE1-735CD9B63B34}">
      <dgm:prSet/>
      <dgm:spPr/>
      <dgm:t>
        <a:bodyPr/>
        <a:lstStyle/>
        <a:p>
          <a:pPr rtl="0"/>
          <a:r>
            <a:rPr lang="en-US"/>
            <a:t>Use of MTAD in patients who have a known allergy to tetracycline may cause difficulty in  breathing, swollen face or eyes, rashes. </a:t>
          </a:r>
          <a:endParaRPr lang="en-IN"/>
        </a:p>
      </dgm:t>
    </dgm:pt>
    <dgm:pt modelId="{C716AEE0-D46F-453C-AFC3-3A91FFC8C13D}" type="parTrans" cxnId="{9BC14B4C-4E87-456B-8DFF-797A82572216}">
      <dgm:prSet/>
      <dgm:spPr/>
      <dgm:t>
        <a:bodyPr/>
        <a:lstStyle/>
        <a:p>
          <a:endParaRPr lang="en-IN"/>
        </a:p>
      </dgm:t>
    </dgm:pt>
    <dgm:pt modelId="{A2846DFE-675A-4331-A53D-106FA980DBEA}" type="sibTrans" cxnId="{9BC14B4C-4E87-456B-8DFF-797A82572216}">
      <dgm:prSet/>
      <dgm:spPr/>
      <dgm:t>
        <a:bodyPr/>
        <a:lstStyle/>
        <a:p>
          <a:endParaRPr lang="en-IN"/>
        </a:p>
      </dgm:t>
    </dgm:pt>
    <dgm:pt modelId="{8E80075F-E7E3-413D-A9E0-9E17A6B7451F}">
      <dgm:prSet/>
      <dgm:spPr/>
      <dgm:t>
        <a:bodyPr/>
        <a:lstStyle/>
        <a:p>
          <a:pPr rtl="0"/>
          <a:r>
            <a:rPr lang="en-US"/>
            <a:t>Skin, eye contact can cause severe irritation and abrasion. Get medical attention immediately. </a:t>
          </a:r>
          <a:endParaRPr lang="en-IN"/>
        </a:p>
      </dgm:t>
    </dgm:pt>
    <dgm:pt modelId="{47E7F8D5-EFFE-429F-8232-7F8CD85EBE60}" type="parTrans" cxnId="{463614E0-56A4-4080-ABAF-4A58345F75BF}">
      <dgm:prSet/>
      <dgm:spPr/>
      <dgm:t>
        <a:bodyPr/>
        <a:lstStyle/>
        <a:p>
          <a:endParaRPr lang="en-IN"/>
        </a:p>
      </dgm:t>
    </dgm:pt>
    <dgm:pt modelId="{DA7313FF-DDD8-4EFE-9BC6-67645E9C33F8}" type="sibTrans" cxnId="{463614E0-56A4-4080-ABAF-4A58345F75BF}">
      <dgm:prSet/>
      <dgm:spPr/>
      <dgm:t>
        <a:bodyPr/>
        <a:lstStyle/>
        <a:p>
          <a:endParaRPr lang="en-IN"/>
        </a:p>
      </dgm:t>
    </dgm:pt>
    <dgm:pt modelId="{4E61527A-45A8-414D-986E-7AB1D55BC3A0}">
      <dgm:prSet/>
      <dgm:spPr/>
      <dgm:t>
        <a:bodyPr/>
        <a:lstStyle/>
        <a:p>
          <a:pPr rtl="0"/>
          <a:r>
            <a:rPr lang="en-US"/>
            <a:t>Inhalation may cause irritation to respiratory tract and mucous membranes. Symptoms may include coughing, shortness of breath. </a:t>
          </a:r>
          <a:endParaRPr lang="en-IN"/>
        </a:p>
      </dgm:t>
    </dgm:pt>
    <dgm:pt modelId="{29574901-9B53-4180-9A7A-06DABAA69921}" type="parTrans" cxnId="{8FCE065A-006F-464E-B77E-06D29FCE7A5D}">
      <dgm:prSet/>
      <dgm:spPr/>
      <dgm:t>
        <a:bodyPr/>
        <a:lstStyle/>
        <a:p>
          <a:endParaRPr lang="en-IN"/>
        </a:p>
      </dgm:t>
    </dgm:pt>
    <dgm:pt modelId="{67603369-1244-4321-AA59-DEE69E4FD513}" type="sibTrans" cxnId="{8FCE065A-006F-464E-B77E-06D29FCE7A5D}">
      <dgm:prSet/>
      <dgm:spPr/>
      <dgm:t>
        <a:bodyPr/>
        <a:lstStyle/>
        <a:p>
          <a:endParaRPr lang="en-IN"/>
        </a:p>
      </dgm:t>
    </dgm:pt>
    <dgm:pt modelId="{DCC19790-3E54-4966-9B45-238CCFC7084C}" type="pres">
      <dgm:prSet presAssocID="{197C49D7-BB40-41A2-8154-43D54318DAAD}" presName="linear" presStyleCnt="0">
        <dgm:presLayoutVars>
          <dgm:animLvl val="lvl"/>
          <dgm:resizeHandles val="exact"/>
        </dgm:presLayoutVars>
      </dgm:prSet>
      <dgm:spPr/>
    </dgm:pt>
    <dgm:pt modelId="{8D5AED5D-D8FE-4A94-A6FE-9545C2338205}" type="pres">
      <dgm:prSet presAssocID="{D6F9BE09-E8C0-4CFF-BFE1-735CD9B63B34}" presName="parentText" presStyleLbl="node1" presStyleIdx="0" presStyleCnt="3">
        <dgm:presLayoutVars>
          <dgm:chMax val="0"/>
          <dgm:bulletEnabled val="1"/>
        </dgm:presLayoutVars>
      </dgm:prSet>
      <dgm:spPr/>
    </dgm:pt>
    <dgm:pt modelId="{9E68217A-3398-424F-8158-77E8A7832ECE}" type="pres">
      <dgm:prSet presAssocID="{A2846DFE-675A-4331-A53D-106FA980DBEA}" presName="spacer" presStyleCnt="0"/>
      <dgm:spPr/>
    </dgm:pt>
    <dgm:pt modelId="{580A0A2E-7B7F-4CF9-AA4D-C9E7659F9850}" type="pres">
      <dgm:prSet presAssocID="{8E80075F-E7E3-413D-A9E0-9E17A6B7451F}" presName="parentText" presStyleLbl="node1" presStyleIdx="1" presStyleCnt="3">
        <dgm:presLayoutVars>
          <dgm:chMax val="0"/>
          <dgm:bulletEnabled val="1"/>
        </dgm:presLayoutVars>
      </dgm:prSet>
      <dgm:spPr/>
    </dgm:pt>
    <dgm:pt modelId="{E19D2584-EB94-4BF8-AF5C-238925C6149F}" type="pres">
      <dgm:prSet presAssocID="{DA7313FF-DDD8-4EFE-9BC6-67645E9C33F8}" presName="spacer" presStyleCnt="0"/>
      <dgm:spPr/>
    </dgm:pt>
    <dgm:pt modelId="{A40DCDAA-8606-4CC9-A968-ABAF705A8883}" type="pres">
      <dgm:prSet presAssocID="{4E61527A-45A8-414D-986E-7AB1D55BC3A0}" presName="parentText" presStyleLbl="node1" presStyleIdx="2" presStyleCnt="3">
        <dgm:presLayoutVars>
          <dgm:chMax val="0"/>
          <dgm:bulletEnabled val="1"/>
        </dgm:presLayoutVars>
      </dgm:prSet>
      <dgm:spPr/>
    </dgm:pt>
  </dgm:ptLst>
  <dgm:cxnLst>
    <dgm:cxn modelId="{9BC14B4C-4E87-456B-8DFF-797A82572216}" srcId="{197C49D7-BB40-41A2-8154-43D54318DAAD}" destId="{D6F9BE09-E8C0-4CFF-BFE1-735CD9B63B34}" srcOrd="0" destOrd="0" parTransId="{C716AEE0-D46F-453C-AFC3-3A91FFC8C13D}" sibTransId="{A2846DFE-675A-4331-A53D-106FA980DBEA}"/>
    <dgm:cxn modelId="{53DC1E4D-A037-4AF8-9140-40E7AF2E440B}" type="presOf" srcId="{197C49D7-BB40-41A2-8154-43D54318DAAD}" destId="{DCC19790-3E54-4966-9B45-238CCFC7084C}" srcOrd="0" destOrd="0" presId="urn:microsoft.com/office/officeart/2005/8/layout/vList2"/>
    <dgm:cxn modelId="{8FCE065A-006F-464E-B77E-06D29FCE7A5D}" srcId="{197C49D7-BB40-41A2-8154-43D54318DAAD}" destId="{4E61527A-45A8-414D-986E-7AB1D55BC3A0}" srcOrd="2" destOrd="0" parTransId="{29574901-9B53-4180-9A7A-06DABAA69921}" sibTransId="{67603369-1244-4321-AA59-DEE69E4FD513}"/>
    <dgm:cxn modelId="{4BDA87AE-CCBA-474F-B507-913C709AF439}" type="presOf" srcId="{4E61527A-45A8-414D-986E-7AB1D55BC3A0}" destId="{A40DCDAA-8606-4CC9-A968-ABAF705A8883}" srcOrd="0" destOrd="0" presId="urn:microsoft.com/office/officeart/2005/8/layout/vList2"/>
    <dgm:cxn modelId="{463614E0-56A4-4080-ABAF-4A58345F75BF}" srcId="{197C49D7-BB40-41A2-8154-43D54318DAAD}" destId="{8E80075F-E7E3-413D-A9E0-9E17A6B7451F}" srcOrd="1" destOrd="0" parTransId="{47E7F8D5-EFFE-429F-8232-7F8CD85EBE60}" sibTransId="{DA7313FF-DDD8-4EFE-9BC6-67645E9C33F8}"/>
    <dgm:cxn modelId="{CE3506F0-E2AF-40D5-88C2-404CC64CCAB4}" type="presOf" srcId="{8E80075F-E7E3-413D-A9E0-9E17A6B7451F}" destId="{580A0A2E-7B7F-4CF9-AA4D-C9E7659F9850}" srcOrd="0" destOrd="0" presId="urn:microsoft.com/office/officeart/2005/8/layout/vList2"/>
    <dgm:cxn modelId="{488D2DFE-BE56-4351-BB8F-282BD64DCFBC}" type="presOf" srcId="{D6F9BE09-E8C0-4CFF-BFE1-735CD9B63B34}" destId="{8D5AED5D-D8FE-4A94-A6FE-9545C2338205}" srcOrd="0" destOrd="0" presId="urn:microsoft.com/office/officeart/2005/8/layout/vList2"/>
    <dgm:cxn modelId="{4C4B7F58-46ED-4438-BB5D-3309A54F82A9}" type="presParOf" srcId="{DCC19790-3E54-4966-9B45-238CCFC7084C}" destId="{8D5AED5D-D8FE-4A94-A6FE-9545C2338205}" srcOrd="0" destOrd="0" presId="urn:microsoft.com/office/officeart/2005/8/layout/vList2"/>
    <dgm:cxn modelId="{0BF9300D-B9FD-4136-9ECF-75084072E920}" type="presParOf" srcId="{DCC19790-3E54-4966-9B45-238CCFC7084C}" destId="{9E68217A-3398-424F-8158-77E8A7832ECE}" srcOrd="1" destOrd="0" presId="urn:microsoft.com/office/officeart/2005/8/layout/vList2"/>
    <dgm:cxn modelId="{F50541A7-5924-4F8D-A204-FF37DD134831}" type="presParOf" srcId="{DCC19790-3E54-4966-9B45-238CCFC7084C}" destId="{580A0A2E-7B7F-4CF9-AA4D-C9E7659F9850}" srcOrd="2" destOrd="0" presId="urn:microsoft.com/office/officeart/2005/8/layout/vList2"/>
    <dgm:cxn modelId="{D2061D3C-B6E3-4A63-A310-A0922B54CB3E}" type="presParOf" srcId="{DCC19790-3E54-4966-9B45-238CCFC7084C}" destId="{E19D2584-EB94-4BF8-AF5C-238925C6149F}" srcOrd="3" destOrd="0" presId="urn:microsoft.com/office/officeart/2005/8/layout/vList2"/>
    <dgm:cxn modelId="{A1CA3EB3-EEAE-4386-A70D-AB77B36CC4B8}" type="presParOf" srcId="{DCC19790-3E54-4966-9B45-238CCFC7084C}" destId="{A40DCDAA-8606-4CC9-A968-ABAF705A888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399A9A2-6A5B-4072-A7AA-FD1D39D2F429}" type="doc">
      <dgm:prSet loTypeId="urn:microsoft.com/office/officeart/2005/8/layout/vList2" loCatId="list" qsTypeId="urn:microsoft.com/office/officeart/2005/8/quickstyle/simple1" qsCatId="simple" csTypeId="urn:microsoft.com/office/officeart/2005/8/colors/accent2_3" csCatId="accent2"/>
      <dgm:spPr/>
      <dgm:t>
        <a:bodyPr/>
        <a:lstStyle/>
        <a:p>
          <a:endParaRPr lang="en-IN"/>
        </a:p>
      </dgm:t>
    </dgm:pt>
    <dgm:pt modelId="{16C356CD-ED09-4B8D-B184-4DCD7B48704B}">
      <dgm:prSet/>
      <dgm:spPr/>
      <dgm:t>
        <a:bodyPr/>
        <a:lstStyle/>
        <a:p>
          <a:pPr rtl="0"/>
          <a:r>
            <a:rPr lang="en-US"/>
            <a:t>For best results it should be used with 1.3% NaOCl while instrumentation. Placement of MTAD with a cotton wrapped barbed broach allows intimate contact of the solution, even in the apical region of the canals and improves debridement of root canal walls.</a:t>
          </a:r>
          <a:endParaRPr lang="en-IN"/>
        </a:p>
      </dgm:t>
    </dgm:pt>
    <dgm:pt modelId="{A4E79591-199A-4B4F-9EDF-B161C55AA3C2}" type="parTrans" cxnId="{F8381DD0-B102-49EF-B519-CB48F8DE2B38}">
      <dgm:prSet/>
      <dgm:spPr/>
      <dgm:t>
        <a:bodyPr/>
        <a:lstStyle/>
        <a:p>
          <a:endParaRPr lang="en-IN"/>
        </a:p>
      </dgm:t>
    </dgm:pt>
    <dgm:pt modelId="{B4B85F97-AEC3-476E-BCF5-B2E785B45C10}" type="sibTrans" cxnId="{F8381DD0-B102-49EF-B519-CB48F8DE2B38}">
      <dgm:prSet/>
      <dgm:spPr/>
      <dgm:t>
        <a:bodyPr/>
        <a:lstStyle/>
        <a:p>
          <a:endParaRPr lang="en-IN"/>
        </a:p>
      </dgm:t>
    </dgm:pt>
    <dgm:pt modelId="{0C37DE2B-43B1-4CDA-8B80-8F411656DDFC}" type="pres">
      <dgm:prSet presAssocID="{2399A9A2-6A5B-4072-A7AA-FD1D39D2F429}" presName="linear" presStyleCnt="0">
        <dgm:presLayoutVars>
          <dgm:animLvl val="lvl"/>
          <dgm:resizeHandles val="exact"/>
        </dgm:presLayoutVars>
      </dgm:prSet>
      <dgm:spPr/>
    </dgm:pt>
    <dgm:pt modelId="{35E16ED4-6CDE-498F-A5F0-1EA5C08A35B2}" type="pres">
      <dgm:prSet presAssocID="{16C356CD-ED09-4B8D-B184-4DCD7B48704B}" presName="parentText" presStyleLbl="node1" presStyleIdx="0" presStyleCnt="1">
        <dgm:presLayoutVars>
          <dgm:chMax val="0"/>
          <dgm:bulletEnabled val="1"/>
        </dgm:presLayoutVars>
      </dgm:prSet>
      <dgm:spPr/>
    </dgm:pt>
  </dgm:ptLst>
  <dgm:cxnLst>
    <dgm:cxn modelId="{BB97508F-21F8-45CD-B16C-E9B606AB7B45}" type="presOf" srcId="{16C356CD-ED09-4B8D-B184-4DCD7B48704B}" destId="{35E16ED4-6CDE-498F-A5F0-1EA5C08A35B2}" srcOrd="0" destOrd="0" presId="urn:microsoft.com/office/officeart/2005/8/layout/vList2"/>
    <dgm:cxn modelId="{F8381DD0-B102-49EF-B519-CB48F8DE2B38}" srcId="{2399A9A2-6A5B-4072-A7AA-FD1D39D2F429}" destId="{16C356CD-ED09-4B8D-B184-4DCD7B48704B}" srcOrd="0" destOrd="0" parTransId="{A4E79591-199A-4B4F-9EDF-B161C55AA3C2}" sibTransId="{B4B85F97-AEC3-476E-BCF5-B2E785B45C10}"/>
    <dgm:cxn modelId="{8A4EF0FD-AB03-4C3E-8ADC-BDD1DF1C02C0}" type="presOf" srcId="{2399A9A2-6A5B-4072-A7AA-FD1D39D2F429}" destId="{0C37DE2B-43B1-4CDA-8B80-8F411656DDFC}" srcOrd="0" destOrd="0" presId="urn:microsoft.com/office/officeart/2005/8/layout/vList2"/>
    <dgm:cxn modelId="{5851FAEB-34DE-4621-A391-ACE0CEAC002B}" type="presParOf" srcId="{0C37DE2B-43B1-4CDA-8B80-8F411656DDFC}" destId="{35E16ED4-6CDE-498F-A5F0-1EA5C08A35B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8811442-7EAD-4EE8-8592-7AB0F0B423D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941D0750-C349-4DCC-AAA7-ECEFB074AA3A}">
      <dgm:prSet/>
      <dgm:spPr/>
      <dgm:t>
        <a:bodyPr/>
        <a:lstStyle/>
        <a:p>
          <a:pPr rtl="0"/>
          <a:r>
            <a:rPr lang="it-IT" i="0" u="none" dirty="0"/>
            <a:t>Tetraclean (Ogna Laboratori Farmaceutici, </a:t>
          </a:r>
          <a:r>
            <a:rPr lang="en-IN" i="0" u="none" dirty="0" err="1"/>
            <a:t>Muggi</a:t>
          </a:r>
          <a:r>
            <a:rPr lang="en-IN" i="0" u="none" dirty="0"/>
            <a:t> `o (</a:t>
          </a:r>
          <a:r>
            <a:rPr lang="en-IN" i="0" u="none" dirty="0" err="1"/>
            <a:t>Mi</a:t>
          </a:r>
          <a:r>
            <a:rPr lang="en-IN" i="0" u="none" dirty="0"/>
            <a:t>), Italy) like MTAD, is a mixture of an antibiotic, an acid and a detergent. </a:t>
          </a:r>
          <a:endParaRPr lang="it-IT" i="0" u="none" dirty="0"/>
        </a:p>
      </dgm:t>
    </dgm:pt>
    <dgm:pt modelId="{6B08A6F1-50E5-44FF-BAAE-70FC60384DCB}" type="parTrans" cxnId="{923C0CFE-81C3-49C4-94AB-D63B9AEA4502}">
      <dgm:prSet/>
      <dgm:spPr/>
      <dgm:t>
        <a:bodyPr/>
        <a:lstStyle/>
        <a:p>
          <a:endParaRPr lang="en-IN"/>
        </a:p>
      </dgm:t>
    </dgm:pt>
    <dgm:pt modelId="{5D543002-F290-4334-9A7F-DA3AFD973133}" type="sibTrans" cxnId="{923C0CFE-81C3-49C4-94AB-D63B9AEA4502}">
      <dgm:prSet/>
      <dgm:spPr/>
      <dgm:t>
        <a:bodyPr/>
        <a:lstStyle/>
        <a:p>
          <a:endParaRPr lang="en-IN"/>
        </a:p>
      </dgm:t>
    </dgm:pt>
    <dgm:pt modelId="{F9503A79-E074-4A5D-B0AF-2D334C169438}">
      <dgm:prSet/>
      <dgm:spPr/>
      <dgm:t>
        <a:bodyPr/>
        <a:lstStyle/>
        <a:p>
          <a:pPr rtl="0"/>
          <a:r>
            <a:rPr lang="en-IN"/>
            <a:t>Antibiotic - doxycycline (50mg/mL),</a:t>
          </a:r>
        </a:p>
      </dgm:t>
    </dgm:pt>
    <dgm:pt modelId="{353AFC34-A8A7-49FF-A7AC-99DBCF1D4EB0}" type="parTrans" cxnId="{6220C331-172B-4415-ABC4-6EE13481CA42}">
      <dgm:prSet/>
      <dgm:spPr/>
      <dgm:t>
        <a:bodyPr/>
        <a:lstStyle/>
        <a:p>
          <a:endParaRPr lang="en-IN"/>
        </a:p>
      </dgm:t>
    </dgm:pt>
    <dgm:pt modelId="{396EC571-8155-454C-9DF8-BA5E90A90A07}" type="sibTrans" cxnId="{6220C331-172B-4415-ABC4-6EE13481CA42}">
      <dgm:prSet/>
      <dgm:spPr/>
      <dgm:t>
        <a:bodyPr/>
        <a:lstStyle/>
        <a:p>
          <a:endParaRPr lang="en-IN"/>
        </a:p>
      </dgm:t>
    </dgm:pt>
    <dgm:pt modelId="{AC4533DA-505F-494A-B1F8-B4CC2CA0F8B0}">
      <dgm:prSet/>
      <dgm:spPr/>
      <dgm:t>
        <a:bodyPr/>
        <a:lstStyle/>
        <a:p>
          <a:pPr rtl="0"/>
          <a:r>
            <a:rPr lang="en-IN"/>
            <a:t>Detergent (polypropylene glycol) differ from those of MTAD.</a:t>
          </a:r>
        </a:p>
      </dgm:t>
    </dgm:pt>
    <dgm:pt modelId="{86020914-F422-442B-944D-55AAAB9CDD89}" type="parTrans" cxnId="{067DD687-B7B6-452C-AE2C-2FBBDE6C5CF9}">
      <dgm:prSet/>
      <dgm:spPr/>
      <dgm:t>
        <a:bodyPr/>
        <a:lstStyle/>
        <a:p>
          <a:endParaRPr lang="en-IN"/>
        </a:p>
      </dgm:t>
    </dgm:pt>
    <dgm:pt modelId="{6DE32812-7136-4848-9BF6-E8E3769C4343}" type="sibTrans" cxnId="{067DD687-B7B6-452C-AE2C-2FBBDE6C5CF9}">
      <dgm:prSet/>
      <dgm:spPr/>
      <dgm:t>
        <a:bodyPr/>
        <a:lstStyle/>
        <a:p>
          <a:endParaRPr lang="en-IN"/>
        </a:p>
      </dgm:t>
    </dgm:pt>
    <dgm:pt modelId="{80172A09-AA0A-41C3-82EE-0A9158EC06CC}" type="pres">
      <dgm:prSet presAssocID="{58811442-7EAD-4EE8-8592-7AB0F0B423D2}" presName="linear" presStyleCnt="0">
        <dgm:presLayoutVars>
          <dgm:animLvl val="lvl"/>
          <dgm:resizeHandles val="exact"/>
        </dgm:presLayoutVars>
      </dgm:prSet>
      <dgm:spPr/>
    </dgm:pt>
    <dgm:pt modelId="{12FD3D2C-D618-495E-B979-B6798265272E}" type="pres">
      <dgm:prSet presAssocID="{941D0750-C349-4DCC-AAA7-ECEFB074AA3A}" presName="parentText" presStyleLbl="node1" presStyleIdx="0" presStyleCnt="3">
        <dgm:presLayoutVars>
          <dgm:chMax val="0"/>
          <dgm:bulletEnabled val="1"/>
        </dgm:presLayoutVars>
      </dgm:prSet>
      <dgm:spPr/>
    </dgm:pt>
    <dgm:pt modelId="{D68C7C37-E9BF-4146-8290-588E65C45431}" type="pres">
      <dgm:prSet presAssocID="{5D543002-F290-4334-9A7F-DA3AFD973133}" presName="spacer" presStyleCnt="0"/>
      <dgm:spPr/>
    </dgm:pt>
    <dgm:pt modelId="{1CEC202D-D363-4012-8B68-96176760D9B4}" type="pres">
      <dgm:prSet presAssocID="{F9503A79-E074-4A5D-B0AF-2D334C169438}" presName="parentText" presStyleLbl="node1" presStyleIdx="1" presStyleCnt="3">
        <dgm:presLayoutVars>
          <dgm:chMax val="0"/>
          <dgm:bulletEnabled val="1"/>
        </dgm:presLayoutVars>
      </dgm:prSet>
      <dgm:spPr/>
    </dgm:pt>
    <dgm:pt modelId="{A8BBD001-31A3-444F-BE8A-93E3E222A1F8}" type="pres">
      <dgm:prSet presAssocID="{396EC571-8155-454C-9DF8-BA5E90A90A07}" presName="spacer" presStyleCnt="0"/>
      <dgm:spPr/>
    </dgm:pt>
    <dgm:pt modelId="{9BAFC883-46BF-4862-AAEF-2AE40C89AA92}" type="pres">
      <dgm:prSet presAssocID="{AC4533DA-505F-494A-B1F8-B4CC2CA0F8B0}" presName="parentText" presStyleLbl="node1" presStyleIdx="2" presStyleCnt="3">
        <dgm:presLayoutVars>
          <dgm:chMax val="0"/>
          <dgm:bulletEnabled val="1"/>
        </dgm:presLayoutVars>
      </dgm:prSet>
      <dgm:spPr/>
    </dgm:pt>
  </dgm:ptLst>
  <dgm:cxnLst>
    <dgm:cxn modelId="{05A9BD25-01E0-4532-8EB4-276F824BD51A}" type="presOf" srcId="{AC4533DA-505F-494A-B1F8-B4CC2CA0F8B0}" destId="{9BAFC883-46BF-4862-AAEF-2AE40C89AA92}" srcOrd="0" destOrd="0" presId="urn:microsoft.com/office/officeart/2005/8/layout/vList2"/>
    <dgm:cxn modelId="{6220C331-172B-4415-ABC4-6EE13481CA42}" srcId="{58811442-7EAD-4EE8-8592-7AB0F0B423D2}" destId="{F9503A79-E074-4A5D-B0AF-2D334C169438}" srcOrd="1" destOrd="0" parTransId="{353AFC34-A8A7-49FF-A7AC-99DBCF1D4EB0}" sibTransId="{396EC571-8155-454C-9DF8-BA5E90A90A07}"/>
    <dgm:cxn modelId="{067DD687-B7B6-452C-AE2C-2FBBDE6C5CF9}" srcId="{58811442-7EAD-4EE8-8592-7AB0F0B423D2}" destId="{AC4533DA-505F-494A-B1F8-B4CC2CA0F8B0}" srcOrd="2" destOrd="0" parTransId="{86020914-F422-442B-944D-55AAAB9CDD89}" sibTransId="{6DE32812-7136-4848-9BF6-E8E3769C4343}"/>
    <dgm:cxn modelId="{944827EA-4BD8-4D8C-8960-A49E81CD9110}" type="presOf" srcId="{58811442-7EAD-4EE8-8592-7AB0F0B423D2}" destId="{80172A09-AA0A-41C3-82EE-0A9158EC06CC}" srcOrd="0" destOrd="0" presId="urn:microsoft.com/office/officeart/2005/8/layout/vList2"/>
    <dgm:cxn modelId="{29D3D5F4-ECC0-4C8C-B483-4D5A129C3193}" type="presOf" srcId="{F9503A79-E074-4A5D-B0AF-2D334C169438}" destId="{1CEC202D-D363-4012-8B68-96176760D9B4}" srcOrd="0" destOrd="0" presId="urn:microsoft.com/office/officeart/2005/8/layout/vList2"/>
    <dgm:cxn modelId="{94D0AEFD-00C8-489B-BBB8-A69903D1FD10}" type="presOf" srcId="{941D0750-C349-4DCC-AAA7-ECEFB074AA3A}" destId="{12FD3D2C-D618-495E-B979-B6798265272E}" srcOrd="0" destOrd="0" presId="urn:microsoft.com/office/officeart/2005/8/layout/vList2"/>
    <dgm:cxn modelId="{923C0CFE-81C3-49C4-94AB-D63B9AEA4502}" srcId="{58811442-7EAD-4EE8-8592-7AB0F0B423D2}" destId="{941D0750-C349-4DCC-AAA7-ECEFB074AA3A}" srcOrd="0" destOrd="0" parTransId="{6B08A6F1-50E5-44FF-BAAE-70FC60384DCB}" sibTransId="{5D543002-F290-4334-9A7F-DA3AFD973133}"/>
    <dgm:cxn modelId="{8FA6BAC6-D8B5-4BC6-9430-B5B8A8F80432}" type="presParOf" srcId="{80172A09-AA0A-41C3-82EE-0A9158EC06CC}" destId="{12FD3D2C-D618-495E-B979-B6798265272E}" srcOrd="0" destOrd="0" presId="urn:microsoft.com/office/officeart/2005/8/layout/vList2"/>
    <dgm:cxn modelId="{7D5894AC-2349-4019-993E-EE3D958E640B}" type="presParOf" srcId="{80172A09-AA0A-41C3-82EE-0A9158EC06CC}" destId="{D68C7C37-E9BF-4146-8290-588E65C45431}" srcOrd="1" destOrd="0" presId="urn:microsoft.com/office/officeart/2005/8/layout/vList2"/>
    <dgm:cxn modelId="{14B6C963-2AA4-40A3-A39C-BEE4975924A9}" type="presParOf" srcId="{80172A09-AA0A-41C3-82EE-0A9158EC06CC}" destId="{1CEC202D-D363-4012-8B68-96176760D9B4}" srcOrd="2" destOrd="0" presId="urn:microsoft.com/office/officeart/2005/8/layout/vList2"/>
    <dgm:cxn modelId="{3B17D842-E5CD-4DE7-AAE6-B094C22D29E3}" type="presParOf" srcId="{80172A09-AA0A-41C3-82EE-0A9158EC06CC}" destId="{A8BBD001-31A3-444F-BE8A-93E3E222A1F8}" srcOrd="3" destOrd="0" presId="urn:microsoft.com/office/officeart/2005/8/layout/vList2"/>
    <dgm:cxn modelId="{5A2E744F-4130-4763-9DF8-883DEB30B244}" type="presParOf" srcId="{80172A09-AA0A-41C3-82EE-0A9158EC06CC}" destId="{9BAFC883-46BF-4862-AAEF-2AE40C89AA9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BCBD716-9D79-4453-9994-8EF32A3B5994}"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IN"/>
        </a:p>
      </dgm:t>
    </dgm:pt>
    <dgm:pt modelId="{5CCDF0C8-08C3-4F08-B514-36E8B7E1D4DC}">
      <dgm:prSet/>
      <dgm:spPr/>
      <dgm:t>
        <a:bodyPr/>
        <a:lstStyle/>
        <a:p>
          <a:pPr rtl="0"/>
          <a:r>
            <a:rPr lang="en-IN"/>
            <a:t>Giardino et al</a:t>
          </a:r>
          <a:r>
            <a:rPr lang="en-IN" i="1"/>
            <a:t>. </a:t>
          </a:r>
          <a:r>
            <a:rPr lang="en-IN"/>
            <a:t>compared the surface tension of 17% EDTA, Cetrexidin, Smear Clear, 5.25% NaOCl, MTAD and Tetraclean. </a:t>
          </a:r>
        </a:p>
      </dgm:t>
    </dgm:pt>
    <dgm:pt modelId="{529B4D74-EDF9-403A-BCA0-40D915217AC3}" type="parTrans" cxnId="{189D2584-0CB9-4642-99EE-949A460D094A}">
      <dgm:prSet/>
      <dgm:spPr/>
      <dgm:t>
        <a:bodyPr/>
        <a:lstStyle/>
        <a:p>
          <a:endParaRPr lang="en-IN"/>
        </a:p>
      </dgm:t>
    </dgm:pt>
    <dgm:pt modelId="{D6E89730-19E5-409E-8DA9-DBBCE7CFD8A3}" type="sibTrans" cxnId="{189D2584-0CB9-4642-99EE-949A460D094A}">
      <dgm:prSet/>
      <dgm:spPr/>
      <dgm:t>
        <a:bodyPr/>
        <a:lstStyle/>
        <a:p>
          <a:endParaRPr lang="en-IN"/>
        </a:p>
      </dgm:t>
    </dgm:pt>
    <dgm:pt modelId="{05CE82E8-43B0-4B18-8A05-135138CF1A08}">
      <dgm:prSet/>
      <dgm:spPr/>
      <dgm:t>
        <a:bodyPr/>
        <a:lstStyle/>
        <a:p>
          <a:pPr rtl="0"/>
          <a:r>
            <a:rPr lang="en-IN"/>
            <a:t>The NaOCl and EDTA had the highest surface tension, whereas Cetrexedin and Tetraclean had the lowest values.</a:t>
          </a:r>
        </a:p>
      </dgm:t>
    </dgm:pt>
    <dgm:pt modelId="{ADCCDF0F-17E9-471F-A11E-FDB559342DFD}" type="parTrans" cxnId="{91EFD0E4-0A98-4505-9B40-A3921AD0C396}">
      <dgm:prSet/>
      <dgm:spPr/>
      <dgm:t>
        <a:bodyPr/>
        <a:lstStyle/>
        <a:p>
          <a:endParaRPr lang="en-IN"/>
        </a:p>
      </dgm:t>
    </dgm:pt>
    <dgm:pt modelId="{E8D3B895-9E2F-4FFD-9C71-2B68D76BADDA}" type="sibTrans" cxnId="{91EFD0E4-0A98-4505-9B40-A3921AD0C396}">
      <dgm:prSet/>
      <dgm:spPr/>
      <dgm:t>
        <a:bodyPr/>
        <a:lstStyle/>
        <a:p>
          <a:endParaRPr lang="en-IN"/>
        </a:p>
      </dgm:t>
    </dgm:pt>
    <dgm:pt modelId="{0DD43BE2-5658-4C90-93F0-6712F1F43BA6}" type="pres">
      <dgm:prSet presAssocID="{4BCBD716-9D79-4453-9994-8EF32A3B5994}" presName="linear" presStyleCnt="0">
        <dgm:presLayoutVars>
          <dgm:animLvl val="lvl"/>
          <dgm:resizeHandles val="exact"/>
        </dgm:presLayoutVars>
      </dgm:prSet>
      <dgm:spPr/>
    </dgm:pt>
    <dgm:pt modelId="{F8BD0A9C-6BFB-4400-8AA9-E6707FBED8BF}" type="pres">
      <dgm:prSet presAssocID="{5CCDF0C8-08C3-4F08-B514-36E8B7E1D4DC}" presName="parentText" presStyleLbl="node1" presStyleIdx="0" presStyleCnt="2">
        <dgm:presLayoutVars>
          <dgm:chMax val="0"/>
          <dgm:bulletEnabled val="1"/>
        </dgm:presLayoutVars>
      </dgm:prSet>
      <dgm:spPr/>
    </dgm:pt>
    <dgm:pt modelId="{2C5C5108-2C54-4BC5-A0B5-8355E06D605D}" type="pres">
      <dgm:prSet presAssocID="{D6E89730-19E5-409E-8DA9-DBBCE7CFD8A3}" presName="spacer" presStyleCnt="0"/>
      <dgm:spPr/>
    </dgm:pt>
    <dgm:pt modelId="{688A2759-E2FB-4ED5-91B5-D094C46C1C1B}" type="pres">
      <dgm:prSet presAssocID="{05CE82E8-43B0-4B18-8A05-135138CF1A08}" presName="parentText" presStyleLbl="node1" presStyleIdx="1" presStyleCnt="2">
        <dgm:presLayoutVars>
          <dgm:chMax val="0"/>
          <dgm:bulletEnabled val="1"/>
        </dgm:presLayoutVars>
      </dgm:prSet>
      <dgm:spPr/>
    </dgm:pt>
  </dgm:ptLst>
  <dgm:cxnLst>
    <dgm:cxn modelId="{95D39D12-F288-45B7-BEB1-12769AD770AF}" type="presOf" srcId="{05CE82E8-43B0-4B18-8A05-135138CF1A08}" destId="{688A2759-E2FB-4ED5-91B5-D094C46C1C1B}" srcOrd="0" destOrd="0" presId="urn:microsoft.com/office/officeart/2005/8/layout/vList2"/>
    <dgm:cxn modelId="{C3B70115-1113-4129-8C54-4CAF7991756B}" type="presOf" srcId="{4BCBD716-9D79-4453-9994-8EF32A3B5994}" destId="{0DD43BE2-5658-4C90-93F0-6712F1F43BA6}" srcOrd="0" destOrd="0" presId="urn:microsoft.com/office/officeart/2005/8/layout/vList2"/>
    <dgm:cxn modelId="{684F7179-991E-41D4-8D71-3B73787F356A}" type="presOf" srcId="{5CCDF0C8-08C3-4F08-B514-36E8B7E1D4DC}" destId="{F8BD0A9C-6BFB-4400-8AA9-E6707FBED8BF}" srcOrd="0" destOrd="0" presId="urn:microsoft.com/office/officeart/2005/8/layout/vList2"/>
    <dgm:cxn modelId="{189D2584-0CB9-4642-99EE-949A460D094A}" srcId="{4BCBD716-9D79-4453-9994-8EF32A3B5994}" destId="{5CCDF0C8-08C3-4F08-B514-36E8B7E1D4DC}" srcOrd="0" destOrd="0" parTransId="{529B4D74-EDF9-403A-BCA0-40D915217AC3}" sibTransId="{D6E89730-19E5-409E-8DA9-DBBCE7CFD8A3}"/>
    <dgm:cxn modelId="{91EFD0E4-0A98-4505-9B40-A3921AD0C396}" srcId="{4BCBD716-9D79-4453-9994-8EF32A3B5994}" destId="{05CE82E8-43B0-4B18-8A05-135138CF1A08}" srcOrd="1" destOrd="0" parTransId="{ADCCDF0F-17E9-471F-A11E-FDB559342DFD}" sibTransId="{E8D3B895-9E2F-4FFD-9C71-2B68D76BADDA}"/>
    <dgm:cxn modelId="{53DA67DE-AB27-44C7-8BF9-AC37D5412D55}" type="presParOf" srcId="{0DD43BE2-5658-4C90-93F0-6712F1F43BA6}" destId="{F8BD0A9C-6BFB-4400-8AA9-E6707FBED8BF}" srcOrd="0" destOrd="0" presId="urn:microsoft.com/office/officeart/2005/8/layout/vList2"/>
    <dgm:cxn modelId="{27B27273-45D6-4506-9E9E-167D299BA568}" type="presParOf" srcId="{0DD43BE2-5658-4C90-93F0-6712F1F43BA6}" destId="{2C5C5108-2C54-4BC5-A0B5-8355E06D605D}" srcOrd="1" destOrd="0" presId="urn:microsoft.com/office/officeart/2005/8/layout/vList2"/>
    <dgm:cxn modelId="{38F3AD80-1066-4F0F-B09D-165886CFBE0E}" type="presParOf" srcId="{0DD43BE2-5658-4C90-93F0-6712F1F43BA6}" destId="{688A2759-E2FB-4ED5-91B5-D094C46C1C1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7E74891-7E08-47F1-8123-27101F8EECB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9E3D740C-451B-43A7-B27F-B69A0F7D30AC}">
      <dgm:prSet/>
      <dgm:spPr/>
      <dgm:t>
        <a:bodyPr/>
        <a:lstStyle/>
        <a:p>
          <a:pPr rtl="0"/>
          <a:r>
            <a:rPr lang="en-IN" dirty="0"/>
            <a:t>In another study, they compared the antimicrobial efficacy of 5.25% </a:t>
          </a:r>
          <a:r>
            <a:rPr lang="en-IN" dirty="0" err="1"/>
            <a:t>NaOCl</a:t>
          </a:r>
          <a:r>
            <a:rPr lang="en-IN" dirty="0"/>
            <a:t>, MTAD, and </a:t>
          </a:r>
          <a:r>
            <a:rPr lang="en-IN" dirty="0" err="1"/>
            <a:t>Tetraclean</a:t>
          </a:r>
          <a:r>
            <a:rPr lang="en-IN" dirty="0"/>
            <a:t> against an </a:t>
          </a:r>
          <a:r>
            <a:rPr lang="en-IN" i="1" dirty="0"/>
            <a:t>E. </a:t>
          </a:r>
          <a:r>
            <a:rPr lang="en-IN" i="1" dirty="0" err="1"/>
            <a:t>faecalis</a:t>
          </a:r>
          <a:r>
            <a:rPr lang="en-IN" i="1" dirty="0"/>
            <a:t> </a:t>
          </a:r>
          <a:r>
            <a:rPr lang="en-IN" dirty="0"/>
            <a:t>biofilm generated on cellulose nitrate membrane filters.</a:t>
          </a:r>
        </a:p>
      </dgm:t>
    </dgm:pt>
    <dgm:pt modelId="{91DBE378-9AF0-4BC1-BDAE-418C6C641E75}" type="parTrans" cxnId="{D711FF5C-6636-4DE8-8C25-E02EE0150A46}">
      <dgm:prSet/>
      <dgm:spPr/>
      <dgm:t>
        <a:bodyPr/>
        <a:lstStyle/>
        <a:p>
          <a:endParaRPr lang="en-IN"/>
        </a:p>
      </dgm:t>
    </dgm:pt>
    <dgm:pt modelId="{53055E0E-1758-491E-9BF7-6D5DC73045D3}" type="sibTrans" cxnId="{D711FF5C-6636-4DE8-8C25-E02EE0150A46}">
      <dgm:prSet/>
      <dgm:spPr/>
      <dgm:t>
        <a:bodyPr/>
        <a:lstStyle/>
        <a:p>
          <a:endParaRPr lang="en-IN"/>
        </a:p>
      </dgm:t>
    </dgm:pt>
    <dgm:pt modelId="{34402A6E-4835-43E6-87B0-2AFD69FE037D}">
      <dgm:prSet/>
      <dgm:spPr/>
      <dgm:t>
        <a:bodyPr/>
        <a:lstStyle/>
        <a:p>
          <a:pPr rtl="0"/>
          <a:r>
            <a:rPr lang="en-IN"/>
            <a:t>Only the NaOCl could disaggregate and remove the biofilm at every time interval tested although treatment with Tetraclean caused a high degree of biofilm disaggregation at each time interval when compared with MTAD.</a:t>
          </a:r>
        </a:p>
      </dgm:t>
    </dgm:pt>
    <dgm:pt modelId="{07E08ACB-502B-4A06-A016-78DCF3B4DCE5}" type="parTrans" cxnId="{DF19F51C-EEDF-4E05-92B3-91BA0F533879}">
      <dgm:prSet/>
      <dgm:spPr/>
      <dgm:t>
        <a:bodyPr/>
        <a:lstStyle/>
        <a:p>
          <a:endParaRPr lang="en-IN"/>
        </a:p>
      </dgm:t>
    </dgm:pt>
    <dgm:pt modelId="{E30C90F6-6FEA-434F-BA8F-C815D132C57A}" type="sibTrans" cxnId="{DF19F51C-EEDF-4E05-92B3-91BA0F533879}">
      <dgm:prSet/>
      <dgm:spPr/>
      <dgm:t>
        <a:bodyPr/>
        <a:lstStyle/>
        <a:p>
          <a:endParaRPr lang="en-IN"/>
        </a:p>
      </dgm:t>
    </dgm:pt>
    <dgm:pt modelId="{4BBA894B-E32E-47AD-B448-7B4913805D42}" type="pres">
      <dgm:prSet presAssocID="{87E74891-7E08-47F1-8123-27101F8EECB2}" presName="linear" presStyleCnt="0">
        <dgm:presLayoutVars>
          <dgm:animLvl val="lvl"/>
          <dgm:resizeHandles val="exact"/>
        </dgm:presLayoutVars>
      </dgm:prSet>
      <dgm:spPr/>
    </dgm:pt>
    <dgm:pt modelId="{13E72195-5B88-4824-AE6D-A8674FCE38E5}" type="pres">
      <dgm:prSet presAssocID="{9E3D740C-451B-43A7-B27F-B69A0F7D30AC}" presName="parentText" presStyleLbl="node1" presStyleIdx="0" presStyleCnt="2">
        <dgm:presLayoutVars>
          <dgm:chMax val="0"/>
          <dgm:bulletEnabled val="1"/>
        </dgm:presLayoutVars>
      </dgm:prSet>
      <dgm:spPr/>
    </dgm:pt>
    <dgm:pt modelId="{37E06175-20E0-4BC8-876A-FB6C8DB0C123}" type="pres">
      <dgm:prSet presAssocID="{53055E0E-1758-491E-9BF7-6D5DC73045D3}" presName="spacer" presStyleCnt="0"/>
      <dgm:spPr/>
    </dgm:pt>
    <dgm:pt modelId="{5DC88D10-187F-474F-89C9-5B4FF13D7E20}" type="pres">
      <dgm:prSet presAssocID="{34402A6E-4835-43E6-87B0-2AFD69FE037D}" presName="parentText" presStyleLbl="node1" presStyleIdx="1" presStyleCnt="2">
        <dgm:presLayoutVars>
          <dgm:chMax val="0"/>
          <dgm:bulletEnabled val="1"/>
        </dgm:presLayoutVars>
      </dgm:prSet>
      <dgm:spPr/>
    </dgm:pt>
  </dgm:ptLst>
  <dgm:cxnLst>
    <dgm:cxn modelId="{DF19F51C-EEDF-4E05-92B3-91BA0F533879}" srcId="{87E74891-7E08-47F1-8123-27101F8EECB2}" destId="{34402A6E-4835-43E6-87B0-2AFD69FE037D}" srcOrd="1" destOrd="0" parTransId="{07E08ACB-502B-4A06-A016-78DCF3B4DCE5}" sibTransId="{E30C90F6-6FEA-434F-BA8F-C815D132C57A}"/>
    <dgm:cxn modelId="{D711FF5C-6636-4DE8-8C25-E02EE0150A46}" srcId="{87E74891-7E08-47F1-8123-27101F8EECB2}" destId="{9E3D740C-451B-43A7-B27F-B69A0F7D30AC}" srcOrd="0" destOrd="0" parTransId="{91DBE378-9AF0-4BC1-BDAE-418C6C641E75}" sibTransId="{53055E0E-1758-491E-9BF7-6D5DC73045D3}"/>
    <dgm:cxn modelId="{03C70985-4532-4D83-85CB-DF6CB3D8CA56}" type="presOf" srcId="{34402A6E-4835-43E6-87B0-2AFD69FE037D}" destId="{5DC88D10-187F-474F-89C9-5B4FF13D7E20}" srcOrd="0" destOrd="0" presId="urn:microsoft.com/office/officeart/2005/8/layout/vList2"/>
    <dgm:cxn modelId="{2F4AE487-A4BB-491B-AD2E-E73A217F2E95}" type="presOf" srcId="{9E3D740C-451B-43A7-B27F-B69A0F7D30AC}" destId="{13E72195-5B88-4824-AE6D-A8674FCE38E5}" srcOrd="0" destOrd="0" presId="urn:microsoft.com/office/officeart/2005/8/layout/vList2"/>
    <dgm:cxn modelId="{E2414892-F09E-4426-85C9-87B8481BC108}" type="presOf" srcId="{87E74891-7E08-47F1-8123-27101F8EECB2}" destId="{4BBA894B-E32E-47AD-B448-7B4913805D42}" srcOrd="0" destOrd="0" presId="urn:microsoft.com/office/officeart/2005/8/layout/vList2"/>
    <dgm:cxn modelId="{33FABED1-6E02-4FAC-9FD6-42C7B1104E86}" type="presParOf" srcId="{4BBA894B-E32E-47AD-B448-7B4913805D42}" destId="{13E72195-5B88-4824-AE6D-A8674FCE38E5}" srcOrd="0" destOrd="0" presId="urn:microsoft.com/office/officeart/2005/8/layout/vList2"/>
    <dgm:cxn modelId="{663AC2DC-D291-45EB-89BE-A9CB5FB8912B}" type="presParOf" srcId="{4BBA894B-E32E-47AD-B448-7B4913805D42}" destId="{37E06175-20E0-4BC8-876A-FB6C8DB0C123}" srcOrd="1" destOrd="0" presId="urn:microsoft.com/office/officeart/2005/8/layout/vList2"/>
    <dgm:cxn modelId="{858D2A59-D0EB-4B67-A487-DAD65B2D0CFD}" type="presParOf" srcId="{4BBA894B-E32E-47AD-B448-7B4913805D42}" destId="{5DC88D10-187F-474F-89C9-5B4FF13D7E2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FB75961-2E8F-44A9-AA94-92ECD6B4BB93}" type="doc">
      <dgm:prSet loTypeId="urn:microsoft.com/office/officeart/2005/8/layout/process5" loCatId="process" qsTypeId="urn:microsoft.com/office/officeart/2005/8/quickstyle/simple1" qsCatId="simple" csTypeId="urn:microsoft.com/office/officeart/2005/8/colors/colorful1#9" csCatId="colorful" phldr="1"/>
      <dgm:spPr/>
      <dgm:t>
        <a:bodyPr/>
        <a:lstStyle/>
        <a:p>
          <a:endParaRPr lang="en-IN"/>
        </a:p>
      </dgm:t>
    </dgm:pt>
    <dgm:pt modelId="{78A6AB06-9D82-4BEF-8435-8788060ED4AF}">
      <dgm:prSet phldrT="[Text]"/>
      <dgm:spPr/>
      <dgm:t>
        <a:bodyPr/>
        <a:lstStyle/>
        <a:p>
          <a:r>
            <a:rPr lang="en-IN" dirty="0">
              <a:latin typeface="Times New Roman" pitchFamily="18" charset="0"/>
              <a:cs typeface="Times New Roman" pitchFamily="18" charset="0"/>
            </a:rPr>
            <a:t>Ozone attacks glycoproteins, glycolipids, and other amino acids</a:t>
          </a:r>
          <a:endParaRPr lang="en-IN" dirty="0"/>
        </a:p>
      </dgm:t>
    </dgm:pt>
    <dgm:pt modelId="{4DC13BE0-9936-43B0-B268-9A3E1C02A599}" type="parTrans" cxnId="{D98C184A-CC88-411A-B927-FEEB0399F80B}">
      <dgm:prSet/>
      <dgm:spPr/>
      <dgm:t>
        <a:bodyPr/>
        <a:lstStyle/>
        <a:p>
          <a:endParaRPr lang="en-IN" dirty="0"/>
        </a:p>
      </dgm:t>
    </dgm:pt>
    <dgm:pt modelId="{20EDFC71-E590-4579-89FD-62B9DECE8B61}" type="sibTrans" cxnId="{D98C184A-CC88-411A-B927-FEEB0399F80B}">
      <dgm:prSet/>
      <dgm:spPr/>
      <dgm:t>
        <a:bodyPr/>
        <a:lstStyle/>
        <a:p>
          <a:endParaRPr lang="en-IN" dirty="0"/>
        </a:p>
      </dgm:t>
    </dgm:pt>
    <dgm:pt modelId="{67FAEE03-483D-425E-8417-AC54D3B381DE}">
      <dgm:prSet phldrT="[Text]"/>
      <dgm:spPr/>
      <dgm:t>
        <a:bodyPr/>
        <a:lstStyle/>
        <a:p>
          <a:r>
            <a:rPr lang="en-IN" dirty="0">
              <a:latin typeface="Times New Roman" pitchFamily="18" charset="0"/>
              <a:cs typeface="Times New Roman" pitchFamily="18" charset="0"/>
            </a:rPr>
            <a:t>Inhibits and blocks the enzymatic control system of the cell</a:t>
          </a:r>
          <a:endParaRPr lang="en-IN" dirty="0"/>
        </a:p>
      </dgm:t>
    </dgm:pt>
    <dgm:pt modelId="{EC7C04A2-39D3-409A-879E-6C61D8632B4F}" type="parTrans" cxnId="{4A92FB06-0C68-452F-B682-0D6BE72584A1}">
      <dgm:prSet/>
      <dgm:spPr/>
      <dgm:t>
        <a:bodyPr/>
        <a:lstStyle/>
        <a:p>
          <a:endParaRPr lang="en-IN" dirty="0"/>
        </a:p>
      </dgm:t>
    </dgm:pt>
    <dgm:pt modelId="{5FADFDD4-E876-4905-9158-49D23BF6B1BD}" type="sibTrans" cxnId="{4A92FB06-0C68-452F-B682-0D6BE72584A1}">
      <dgm:prSet/>
      <dgm:spPr/>
      <dgm:t>
        <a:bodyPr/>
        <a:lstStyle/>
        <a:p>
          <a:endParaRPr lang="en-IN" dirty="0"/>
        </a:p>
      </dgm:t>
    </dgm:pt>
    <dgm:pt modelId="{5D2C417D-95FB-4506-A19D-E4E519E25F65}">
      <dgm:prSet phldrT="[Text]"/>
      <dgm:spPr/>
      <dgm:t>
        <a:bodyPr/>
        <a:lstStyle/>
        <a:p>
          <a:r>
            <a:rPr lang="en-IN" dirty="0">
              <a:latin typeface="Times New Roman" pitchFamily="18" charset="0"/>
              <a:cs typeface="Times New Roman" pitchFamily="18" charset="0"/>
            </a:rPr>
            <a:t>Increase in membrane permeability, the key element of cell viability, leading to immediate functional cessation</a:t>
          </a:r>
          <a:endParaRPr lang="en-IN" dirty="0"/>
        </a:p>
      </dgm:t>
    </dgm:pt>
    <dgm:pt modelId="{4665B3D3-95B2-44E4-8369-32C1A204966B}" type="parTrans" cxnId="{3DEC3E52-7F60-4694-8764-7F0F56EA3B7B}">
      <dgm:prSet/>
      <dgm:spPr/>
      <dgm:t>
        <a:bodyPr/>
        <a:lstStyle/>
        <a:p>
          <a:endParaRPr lang="en-IN" dirty="0"/>
        </a:p>
      </dgm:t>
    </dgm:pt>
    <dgm:pt modelId="{16F6B761-48B9-4A21-8780-77E1C5AE65B8}" type="sibTrans" cxnId="{3DEC3E52-7F60-4694-8764-7F0F56EA3B7B}">
      <dgm:prSet/>
      <dgm:spPr/>
      <dgm:t>
        <a:bodyPr/>
        <a:lstStyle/>
        <a:p>
          <a:endParaRPr lang="en-IN" dirty="0"/>
        </a:p>
      </dgm:t>
    </dgm:pt>
    <dgm:pt modelId="{A6E54A83-91BF-4093-AAC8-43F020DE6A16}">
      <dgm:prSet phldrT="[Text]"/>
      <dgm:spPr/>
      <dgm:t>
        <a:bodyPr/>
        <a:lstStyle/>
        <a:p>
          <a:r>
            <a:rPr lang="en-IN" dirty="0">
              <a:latin typeface="Times New Roman" pitchFamily="18" charset="0"/>
              <a:cs typeface="Times New Roman" pitchFamily="18" charset="0"/>
            </a:rPr>
            <a:t>Ozone can attack many biomolecules, such as the cysteine, methionine, and the </a:t>
          </a:r>
          <a:r>
            <a:rPr lang="en-IN" dirty="0" err="1">
              <a:latin typeface="Times New Roman" pitchFamily="18" charset="0"/>
              <a:cs typeface="Times New Roman" pitchFamily="18" charset="0"/>
            </a:rPr>
            <a:t>histidine</a:t>
          </a:r>
          <a:r>
            <a:rPr lang="en-IN" dirty="0">
              <a:latin typeface="Times New Roman" pitchFamily="18" charset="0"/>
              <a:cs typeface="Times New Roman" pitchFamily="18" charset="0"/>
            </a:rPr>
            <a:t> residues of proteins</a:t>
          </a:r>
          <a:endParaRPr lang="en-IN" dirty="0"/>
        </a:p>
      </dgm:t>
    </dgm:pt>
    <dgm:pt modelId="{00E11DAB-EC18-4801-A8B8-D76859C75C79}" type="parTrans" cxnId="{C373AE10-7474-42A2-880E-48D79DE365CD}">
      <dgm:prSet/>
      <dgm:spPr/>
      <dgm:t>
        <a:bodyPr/>
        <a:lstStyle/>
        <a:p>
          <a:endParaRPr lang="en-IN" dirty="0"/>
        </a:p>
      </dgm:t>
    </dgm:pt>
    <dgm:pt modelId="{1EA1B28E-0F2D-4ADE-8900-AC33FC3C7CFB}" type="sibTrans" cxnId="{C373AE10-7474-42A2-880E-48D79DE365CD}">
      <dgm:prSet/>
      <dgm:spPr/>
      <dgm:t>
        <a:bodyPr/>
        <a:lstStyle/>
        <a:p>
          <a:endParaRPr lang="en-IN" dirty="0"/>
        </a:p>
      </dgm:t>
    </dgm:pt>
    <dgm:pt modelId="{88B20D39-B024-44E1-BED6-7B4E6DAD8AB7}" type="pres">
      <dgm:prSet presAssocID="{5FB75961-2E8F-44A9-AA94-92ECD6B4BB93}" presName="diagram" presStyleCnt="0">
        <dgm:presLayoutVars>
          <dgm:dir/>
          <dgm:resizeHandles val="exact"/>
        </dgm:presLayoutVars>
      </dgm:prSet>
      <dgm:spPr/>
    </dgm:pt>
    <dgm:pt modelId="{D6A8A125-5B88-4395-A22E-5991FDE54D08}" type="pres">
      <dgm:prSet presAssocID="{78A6AB06-9D82-4BEF-8435-8788060ED4AF}" presName="node" presStyleLbl="node1" presStyleIdx="0" presStyleCnt="4">
        <dgm:presLayoutVars>
          <dgm:bulletEnabled val="1"/>
        </dgm:presLayoutVars>
      </dgm:prSet>
      <dgm:spPr/>
    </dgm:pt>
    <dgm:pt modelId="{1F57CE3D-4829-454B-9781-40EFB1E9224A}" type="pres">
      <dgm:prSet presAssocID="{20EDFC71-E590-4579-89FD-62B9DECE8B61}" presName="sibTrans" presStyleLbl="sibTrans2D1" presStyleIdx="0" presStyleCnt="3"/>
      <dgm:spPr/>
    </dgm:pt>
    <dgm:pt modelId="{ED707F8A-71A3-496E-8F8A-D2D7941EDD11}" type="pres">
      <dgm:prSet presAssocID="{20EDFC71-E590-4579-89FD-62B9DECE8B61}" presName="connectorText" presStyleLbl="sibTrans2D1" presStyleIdx="0" presStyleCnt="3"/>
      <dgm:spPr/>
    </dgm:pt>
    <dgm:pt modelId="{BF8275B4-1104-4154-96BA-95783AAE43D2}" type="pres">
      <dgm:prSet presAssocID="{67FAEE03-483D-425E-8417-AC54D3B381DE}" presName="node" presStyleLbl="node1" presStyleIdx="1" presStyleCnt="4">
        <dgm:presLayoutVars>
          <dgm:bulletEnabled val="1"/>
        </dgm:presLayoutVars>
      </dgm:prSet>
      <dgm:spPr/>
    </dgm:pt>
    <dgm:pt modelId="{4DB4AE8D-D25F-4687-8195-5667D8988E15}" type="pres">
      <dgm:prSet presAssocID="{5FADFDD4-E876-4905-9158-49D23BF6B1BD}" presName="sibTrans" presStyleLbl="sibTrans2D1" presStyleIdx="1" presStyleCnt="3"/>
      <dgm:spPr/>
    </dgm:pt>
    <dgm:pt modelId="{0220EAF1-5948-4B21-9A3D-24E9CAE51E6E}" type="pres">
      <dgm:prSet presAssocID="{5FADFDD4-E876-4905-9158-49D23BF6B1BD}" presName="connectorText" presStyleLbl="sibTrans2D1" presStyleIdx="1" presStyleCnt="3"/>
      <dgm:spPr/>
    </dgm:pt>
    <dgm:pt modelId="{E53135C4-382E-4A79-B874-9D105AC1100E}" type="pres">
      <dgm:prSet presAssocID="{5D2C417D-95FB-4506-A19D-E4E519E25F65}" presName="node" presStyleLbl="node1" presStyleIdx="2" presStyleCnt="4">
        <dgm:presLayoutVars>
          <dgm:bulletEnabled val="1"/>
        </dgm:presLayoutVars>
      </dgm:prSet>
      <dgm:spPr/>
    </dgm:pt>
    <dgm:pt modelId="{2C79E227-AC77-4C35-949C-3FBD93D32E9E}" type="pres">
      <dgm:prSet presAssocID="{16F6B761-48B9-4A21-8780-77E1C5AE65B8}" presName="sibTrans" presStyleLbl="sibTrans2D1" presStyleIdx="2" presStyleCnt="3"/>
      <dgm:spPr/>
    </dgm:pt>
    <dgm:pt modelId="{D7D90400-0E22-459E-987C-6577BA4BF29C}" type="pres">
      <dgm:prSet presAssocID="{16F6B761-48B9-4A21-8780-77E1C5AE65B8}" presName="connectorText" presStyleLbl="sibTrans2D1" presStyleIdx="2" presStyleCnt="3"/>
      <dgm:spPr/>
    </dgm:pt>
    <dgm:pt modelId="{08B7FB2D-BC7E-442C-BBA9-E0EC1E7C7155}" type="pres">
      <dgm:prSet presAssocID="{A6E54A83-91BF-4093-AAC8-43F020DE6A16}" presName="node" presStyleLbl="node1" presStyleIdx="3" presStyleCnt="4">
        <dgm:presLayoutVars>
          <dgm:bulletEnabled val="1"/>
        </dgm:presLayoutVars>
      </dgm:prSet>
      <dgm:spPr/>
    </dgm:pt>
  </dgm:ptLst>
  <dgm:cxnLst>
    <dgm:cxn modelId="{5B40A803-AD91-46A3-BED8-607BD2CF5217}" type="presOf" srcId="{5FADFDD4-E876-4905-9158-49D23BF6B1BD}" destId="{0220EAF1-5948-4B21-9A3D-24E9CAE51E6E}" srcOrd="1" destOrd="0" presId="urn:microsoft.com/office/officeart/2005/8/layout/process5"/>
    <dgm:cxn modelId="{4A92FB06-0C68-452F-B682-0D6BE72584A1}" srcId="{5FB75961-2E8F-44A9-AA94-92ECD6B4BB93}" destId="{67FAEE03-483D-425E-8417-AC54D3B381DE}" srcOrd="1" destOrd="0" parTransId="{EC7C04A2-39D3-409A-879E-6C61D8632B4F}" sibTransId="{5FADFDD4-E876-4905-9158-49D23BF6B1BD}"/>
    <dgm:cxn modelId="{2F9A2607-CDC3-4555-8793-99ACB88C081D}" type="presOf" srcId="{20EDFC71-E590-4579-89FD-62B9DECE8B61}" destId="{1F57CE3D-4829-454B-9781-40EFB1E9224A}" srcOrd="0" destOrd="0" presId="urn:microsoft.com/office/officeart/2005/8/layout/process5"/>
    <dgm:cxn modelId="{C373AE10-7474-42A2-880E-48D79DE365CD}" srcId="{5FB75961-2E8F-44A9-AA94-92ECD6B4BB93}" destId="{A6E54A83-91BF-4093-AAC8-43F020DE6A16}" srcOrd="3" destOrd="0" parTransId="{00E11DAB-EC18-4801-A8B8-D76859C75C79}" sibTransId="{1EA1B28E-0F2D-4ADE-8900-AC33FC3C7CFB}"/>
    <dgm:cxn modelId="{D3E6A314-7CD6-4CC4-8286-63935F31BA27}" type="presOf" srcId="{16F6B761-48B9-4A21-8780-77E1C5AE65B8}" destId="{2C79E227-AC77-4C35-949C-3FBD93D32E9E}" srcOrd="0" destOrd="0" presId="urn:microsoft.com/office/officeart/2005/8/layout/process5"/>
    <dgm:cxn modelId="{21FB793B-CD44-4E16-8B6F-C34F0032F431}" type="presOf" srcId="{5FADFDD4-E876-4905-9158-49D23BF6B1BD}" destId="{4DB4AE8D-D25F-4687-8195-5667D8988E15}" srcOrd="0" destOrd="0" presId="urn:microsoft.com/office/officeart/2005/8/layout/process5"/>
    <dgm:cxn modelId="{D98C184A-CC88-411A-B927-FEEB0399F80B}" srcId="{5FB75961-2E8F-44A9-AA94-92ECD6B4BB93}" destId="{78A6AB06-9D82-4BEF-8435-8788060ED4AF}" srcOrd="0" destOrd="0" parTransId="{4DC13BE0-9936-43B0-B268-9A3E1C02A599}" sibTransId="{20EDFC71-E590-4579-89FD-62B9DECE8B61}"/>
    <dgm:cxn modelId="{E971F46D-D87C-4A5C-8F6F-6CB33B9D677A}" type="presOf" srcId="{5FB75961-2E8F-44A9-AA94-92ECD6B4BB93}" destId="{88B20D39-B024-44E1-BED6-7B4E6DAD8AB7}" srcOrd="0" destOrd="0" presId="urn:microsoft.com/office/officeart/2005/8/layout/process5"/>
    <dgm:cxn modelId="{3DEC3E52-7F60-4694-8764-7F0F56EA3B7B}" srcId="{5FB75961-2E8F-44A9-AA94-92ECD6B4BB93}" destId="{5D2C417D-95FB-4506-A19D-E4E519E25F65}" srcOrd="2" destOrd="0" parTransId="{4665B3D3-95B2-44E4-8369-32C1A204966B}" sibTransId="{16F6B761-48B9-4A21-8780-77E1C5AE65B8}"/>
    <dgm:cxn modelId="{1A1C1F7F-03D7-461D-8B76-9A568F9E5CD7}" type="presOf" srcId="{16F6B761-48B9-4A21-8780-77E1C5AE65B8}" destId="{D7D90400-0E22-459E-987C-6577BA4BF29C}" srcOrd="1" destOrd="0" presId="urn:microsoft.com/office/officeart/2005/8/layout/process5"/>
    <dgm:cxn modelId="{954D89A0-7341-4EAE-8550-42C9AF3E9876}" type="presOf" srcId="{78A6AB06-9D82-4BEF-8435-8788060ED4AF}" destId="{D6A8A125-5B88-4395-A22E-5991FDE54D08}" srcOrd="0" destOrd="0" presId="urn:microsoft.com/office/officeart/2005/8/layout/process5"/>
    <dgm:cxn modelId="{63C03AB6-7EA1-45DE-8BDC-8CFCFDD636B5}" type="presOf" srcId="{A6E54A83-91BF-4093-AAC8-43F020DE6A16}" destId="{08B7FB2D-BC7E-442C-BBA9-E0EC1E7C7155}" srcOrd="0" destOrd="0" presId="urn:microsoft.com/office/officeart/2005/8/layout/process5"/>
    <dgm:cxn modelId="{FE286CB9-9250-4FC4-8266-EC53517E270E}" type="presOf" srcId="{5D2C417D-95FB-4506-A19D-E4E519E25F65}" destId="{E53135C4-382E-4A79-B874-9D105AC1100E}" srcOrd="0" destOrd="0" presId="urn:microsoft.com/office/officeart/2005/8/layout/process5"/>
    <dgm:cxn modelId="{D47AF3D3-6F6F-4739-B2C3-5A7B77295F26}" type="presOf" srcId="{67FAEE03-483D-425E-8417-AC54D3B381DE}" destId="{BF8275B4-1104-4154-96BA-95783AAE43D2}" srcOrd="0" destOrd="0" presId="urn:microsoft.com/office/officeart/2005/8/layout/process5"/>
    <dgm:cxn modelId="{F0D367FB-D58F-4696-97B4-9EF7BC2560DD}" type="presOf" srcId="{20EDFC71-E590-4579-89FD-62B9DECE8B61}" destId="{ED707F8A-71A3-496E-8F8A-D2D7941EDD11}" srcOrd="1" destOrd="0" presId="urn:microsoft.com/office/officeart/2005/8/layout/process5"/>
    <dgm:cxn modelId="{5C55E9A1-A361-4D3B-B5DA-4B9D9C68F30D}" type="presParOf" srcId="{88B20D39-B024-44E1-BED6-7B4E6DAD8AB7}" destId="{D6A8A125-5B88-4395-A22E-5991FDE54D08}" srcOrd="0" destOrd="0" presId="urn:microsoft.com/office/officeart/2005/8/layout/process5"/>
    <dgm:cxn modelId="{3AC51253-B21D-4812-AA19-2D039EBB2A1B}" type="presParOf" srcId="{88B20D39-B024-44E1-BED6-7B4E6DAD8AB7}" destId="{1F57CE3D-4829-454B-9781-40EFB1E9224A}" srcOrd="1" destOrd="0" presId="urn:microsoft.com/office/officeart/2005/8/layout/process5"/>
    <dgm:cxn modelId="{C3C6C582-EDD7-412E-8FE8-AF5B91DFC3C2}" type="presParOf" srcId="{1F57CE3D-4829-454B-9781-40EFB1E9224A}" destId="{ED707F8A-71A3-496E-8F8A-D2D7941EDD11}" srcOrd="0" destOrd="0" presId="urn:microsoft.com/office/officeart/2005/8/layout/process5"/>
    <dgm:cxn modelId="{9FE45173-90D3-4CB7-B839-4B36C496582D}" type="presParOf" srcId="{88B20D39-B024-44E1-BED6-7B4E6DAD8AB7}" destId="{BF8275B4-1104-4154-96BA-95783AAE43D2}" srcOrd="2" destOrd="0" presId="urn:microsoft.com/office/officeart/2005/8/layout/process5"/>
    <dgm:cxn modelId="{07687186-C59F-412F-9C67-603C2019444A}" type="presParOf" srcId="{88B20D39-B024-44E1-BED6-7B4E6DAD8AB7}" destId="{4DB4AE8D-D25F-4687-8195-5667D8988E15}" srcOrd="3" destOrd="0" presId="urn:microsoft.com/office/officeart/2005/8/layout/process5"/>
    <dgm:cxn modelId="{652888C9-3DA9-4B0D-8953-A906F4D4D5BA}" type="presParOf" srcId="{4DB4AE8D-D25F-4687-8195-5667D8988E15}" destId="{0220EAF1-5948-4B21-9A3D-24E9CAE51E6E}" srcOrd="0" destOrd="0" presId="urn:microsoft.com/office/officeart/2005/8/layout/process5"/>
    <dgm:cxn modelId="{BAE6CD2F-BBBD-49D4-943C-714EAD6C2061}" type="presParOf" srcId="{88B20D39-B024-44E1-BED6-7B4E6DAD8AB7}" destId="{E53135C4-382E-4A79-B874-9D105AC1100E}" srcOrd="4" destOrd="0" presId="urn:microsoft.com/office/officeart/2005/8/layout/process5"/>
    <dgm:cxn modelId="{E508B96A-BE1C-4D5D-A7E2-D52CC4D8E111}" type="presParOf" srcId="{88B20D39-B024-44E1-BED6-7B4E6DAD8AB7}" destId="{2C79E227-AC77-4C35-949C-3FBD93D32E9E}" srcOrd="5" destOrd="0" presId="urn:microsoft.com/office/officeart/2005/8/layout/process5"/>
    <dgm:cxn modelId="{1CA91C6D-BA5F-4E08-9477-FE5D9E15B50A}" type="presParOf" srcId="{2C79E227-AC77-4C35-949C-3FBD93D32E9E}" destId="{D7D90400-0E22-459E-987C-6577BA4BF29C}" srcOrd="0" destOrd="0" presId="urn:microsoft.com/office/officeart/2005/8/layout/process5"/>
    <dgm:cxn modelId="{63B07E7B-B951-42B8-A1D6-F69117AB0061}" type="presParOf" srcId="{88B20D39-B024-44E1-BED6-7B4E6DAD8AB7}" destId="{08B7FB2D-BC7E-442C-BBA9-E0EC1E7C7155}"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CE94D28-3069-4AF6-9970-DDC6A37A5DF2}"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n-IN"/>
        </a:p>
      </dgm:t>
    </dgm:pt>
    <dgm:pt modelId="{A864119D-06C3-4A7C-9FC3-908DA22A77F8}">
      <dgm:prSet/>
      <dgm:spPr/>
      <dgm:t>
        <a:bodyPr/>
        <a:lstStyle/>
        <a:p>
          <a:pPr rtl="0"/>
          <a:r>
            <a:rPr lang="en-IN" dirty="0" err="1"/>
            <a:t>Terminalia</a:t>
          </a:r>
          <a:r>
            <a:rPr lang="en-IN" dirty="0"/>
            <a:t> </a:t>
          </a:r>
          <a:r>
            <a:rPr lang="en-IN" dirty="0" err="1"/>
            <a:t>bellerica</a:t>
          </a:r>
          <a:endParaRPr lang="en-IN" dirty="0"/>
        </a:p>
      </dgm:t>
    </dgm:pt>
    <dgm:pt modelId="{E68D4446-68BD-4EE3-B4BC-3CA03384842B}" type="parTrans" cxnId="{C3B4E2CD-3381-4DEE-83D8-ED12BE876E6D}">
      <dgm:prSet/>
      <dgm:spPr/>
      <dgm:t>
        <a:bodyPr/>
        <a:lstStyle/>
        <a:p>
          <a:endParaRPr lang="en-IN"/>
        </a:p>
      </dgm:t>
    </dgm:pt>
    <dgm:pt modelId="{C6C4BCFD-9A9D-4C27-9508-340A08F800A5}" type="sibTrans" cxnId="{C3B4E2CD-3381-4DEE-83D8-ED12BE876E6D}">
      <dgm:prSet/>
      <dgm:spPr/>
      <dgm:t>
        <a:bodyPr/>
        <a:lstStyle/>
        <a:p>
          <a:endParaRPr lang="en-IN"/>
        </a:p>
      </dgm:t>
    </dgm:pt>
    <dgm:pt modelId="{E52A8FBF-49CD-4F5B-9BB6-1CA92454D0D1}">
      <dgm:prSet/>
      <dgm:spPr/>
      <dgm:t>
        <a:bodyPr/>
        <a:lstStyle/>
        <a:p>
          <a:pPr rtl="0"/>
          <a:r>
            <a:rPr lang="en-IN"/>
            <a:t>Terminalia chebula </a:t>
          </a:r>
        </a:p>
      </dgm:t>
    </dgm:pt>
    <dgm:pt modelId="{B1BF144A-C3ED-4F7C-807D-F075D78668E6}" type="parTrans" cxnId="{E971DFFE-28D0-4D18-968F-EA2DE725BE30}">
      <dgm:prSet/>
      <dgm:spPr/>
      <dgm:t>
        <a:bodyPr/>
        <a:lstStyle/>
        <a:p>
          <a:endParaRPr lang="en-IN"/>
        </a:p>
      </dgm:t>
    </dgm:pt>
    <dgm:pt modelId="{0DBCDB87-CA77-42E9-A371-04F9F3C82A73}" type="sibTrans" cxnId="{E971DFFE-28D0-4D18-968F-EA2DE725BE30}">
      <dgm:prSet/>
      <dgm:spPr/>
      <dgm:t>
        <a:bodyPr/>
        <a:lstStyle/>
        <a:p>
          <a:endParaRPr lang="en-IN"/>
        </a:p>
      </dgm:t>
    </dgm:pt>
    <dgm:pt modelId="{AE31D892-8285-4FFC-938E-EE43A56E2E0D}">
      <dgm:prSet/>
      <dgm:spPr/>
      <dgm:t>
        <a:bodyPr/>
        <a:lstStyle/>
        <a:p>
          <a:pPr rtl="0"/>
          <a:r>
            <a:rPr lang="en-IN"/>
            <a:t>Emblica officinalis</a:t>
          </a:r>
        </a:p>
      </dgm:t>
    </dgm:pt>
    <dgm:pt modelId="{7CF3EC45-2849-48A3-8F89-12450ADBD0E2}" type="parTrans" cxnId="{6D828E36-529F-4D05-B269-5FB713945BF1}">
      <dgm:prSet/>
      <dgm:spPr/>
      <dgm:t>
        <a:bodyPr/>
        <a:lstStyle/>
        <a:p>
          <a:endParaRPr lang="en-IN"/>
        </a:p>
      </dgm:t>
    </dgm:pt>
    <dgm:pt modelId="{66B72DF8-7A89-4BCC-BB76-743C2D42AA02}" type="sibTrans" cxnId="{6D828E36-529F-4D05-B269-5FB713945BF1}">
      <dgm:prSet/>
      <dgm:spPr/>
      <dgm:t>
        <a:bodyPr/>
        <a:lstStyle/>
        <a:p>
          <a:endParaRPr lang="en-IN"/>
        </a:p>
      </dgm:t>
    </dgm:pt>
    <dgm:pt modelId="{9EC2C06E-C6CD-48A5-BD11-06DE58F33117}" type="pres">
      <dgm:prSet presAssocID="{CCE94D28-3069-4AF6-9970-DDC6A37A5DF2}" presName="compositeShape" presStyleCnt="0">
        <dgm:presLayoutVars>
          <dgm:chMax val="7"/>
          <dgm:dir/>
          <dgm:resizeHandles val="exact"/>
        </dgm:presLayoutVars>
      </dgm:prSet>
      <dgm:spPr/>
    </dgm:pt>
    <dgm:pt modelId="{8D2F4A12-90D8-4D01-A7C3-526CF5869DF0}" type="pres">
      <dgm:prSet presAssocID="{A864119D-06C3-4A7C-9FC3-908DA22A77F8}" presName="circ1" presStyleLbl="vennNode1" presStyleIdx="0" presStyleCnt="3"/>
      <dgm:spPr/>
    </dgm:pt>
    <dgm:pt modelId="{0EE4C90B-9D21-4D40-A4A4-6579D10A721C}" type="pres">
      <dgm:prSet presAssocID="{A864119D-06C3-4A7C-9FC3-908DA22A77F8}" presName="circ1Tx" presStyleLbl="revTx" presStyleIdx="0" presStyleCnt="0">
        <dgm:presLayoutVars>
          <dgm:chMax val="0"/>
          <dgm:chPref val="0"/>
          <dgm:bulletEnabled val="1"/>
        </dgm:presLayoutVars>
      </dgm:prSet>
      <dgm:spPr/>
    </dgm:pt>
    <dgm:pt modelId="{BD2F0CBD-3213-478E-ABCE-DCC51AB956A1}" type="pres">
      <dgm:prSet presAssocID="{E52A8FBF-49CD-4F5B-9BB6-1CA92454D0D1}" presName="circ2" presStyleLbl="vennNode1" presStyleIdx="1" presStyleCnt="3"/>
      <dgm:spPr/>
    </dgm:pt>
    <dgm:pt modelId="{CC042173-9031-4DC4-8273-3E1FEAACB9B5}" type="pres">
      <dgm:prSet presAssocID="{E52A8FBF-49CD-4F5B-9BB6-1CA92454D0D1}" presName="circ2Tx" presStyleLbl="revTx" presStyleIdx="0" presStyleCnt="0">
        <dgm:presLayoutVars>
          <dgm:chMax val="0"/>
          <dgm:chPref val="0"/>
          <dgm:bulletEnabled val="1"/>
        </dgm:presLayoutVars>
      </dgm:prSet>
      <dgm:spPr/>
    </dgm:pt>
    <dgm:pt modelId="{598AED00-3A4A-4161-9659-AAF15202DA4F}" type="pres">
      <dgm:prSet presAssocID="{AE31D892-8285-4FFC-938E-EE43A56E2E0D}" presName="circ3" presStyleLbl="vennNode1" presStyleIdx="2" presStyleCnt="3"/>
      <dgm:spPr/>
    </dgm:pt>
    <dgm:pt modelId="{9656D38F-5E1B-4F7E-9B0B-E34DB3CDC718}" type="pres">
      <dgm:prSet presAssocID="{AE31D892-8285-4FFC-938E-EE43A56E2E0D}" presName="circ3Tx" presStyleLbl="revTx" presStyleIdx="0" presStyleCnt="0">
        <dgm:presLayoutVars>
          <dgm:chMax val="0"/>
          <dgm:chPref val="0"/>
          <dgm:bulletEnabled val="1"/>
        </dgm:presLayoutVars>
      </dgm:prSet>
      <dgm:spPr/>
    </dgm:pt>
  </dgm:ptLst>
  <dgm:cxnLst>
    <dgm:cxn modelId="{0C7E2C32-AB7A-4E30-873D-314330653649}" type="presOf" srcId="{E52A8FBF-49CD-4F5B-9BB6-1CA92454D0D1}" destId="{CC042173-9031-4DC4-8273-3E1FEAACB9B5}" srcOrd="1" destOrd="0" presId="urn:microsoft.com/office/officeart/2005/8/layout/venn1"/>
    <dgm:cxn modelId="{6D828E36-529F-4D05-B269-5FB713945BF1}" srcId="{CCE94D28-3069-4AF6-9970-DDC6A37A5DF2}" destId="{AE31D892-8285-4FFC-938E-EE43A56E2E0D}" srcOrd="2" destOrd="0" parTransId="{7CF3EC45-2849-48A3-8F89-12450ADBD0E2}" sibTransId="{66B72DF8-7A89-4BCC-BB76-743C2D42AA02}"/>
    <dgm:cxn modelId="{F72BC637-A879-40C0-875D-03DC5FFC1FBF}" type="presOf" srcId="{A864119D-06C3-4A7C-9FC3-908DA22A77F8}" destId="{8D2F4A12-90D8-4D01-A7C3-526CF5869DF0}" srcOrd="0" destOrd="0" presId="urn:microsoft.com/office/officeart/2005/8/layout/venn1"/>
    <dgm:cxn modelId="{D300D27B-8394-43EA-BF58-6B188E8ED861}" type="presOf" srcId="{CCE94D28-3069-4AF6-9970-DDC6A37A5DF2}" destId="{9EC2C06E-C6CD-48A5-BD11-06DE58F33117}" srcOrd="0" destOrd="0" presId="urn:microsoft.com/office/officeart/2005/8/layout/venn1"/>
    <dgm:cxn modelId="{7F1238A0-C9DC-4B25-AC3E-BFCCE31B4AB0}" type="presOf" srcId="{E52A8FBF-49CD-4F5B-9BB6-1CA92454D0D1}" destId="{BD2F0CBD-3213-478E-ABCE-DCC51AB956A1}" srcOrd="0" destOrd="0" presId="urn:microsoft.com/office/officeart/2005/8/layout/venn1"/>
    <dgm:cxn modelId="{45C48FB7-CB78-4C35-99BE-6C776AC36CFE}" type="presOf" srcId="{A864119D-06C3-4A7C-9FC3-908DA22A77F8}" destId="{0EE4C90B-9D21-4D40-A4A4-6579D10A721C}" srcOrd="1" destOrd="0" presId="urn:microsoft.com/office/officeart/2005/8/layout/venn1"/>
    <dgm:cxn modelId="{C3B4E2CD-3381-4DEE-83D8-ED12BE876E6D}" srcId="{CCE94D28-3069-4AF6-9970-DDC6A37A5DF2}" destId="{A864119D-06C3-4A7C-9FC3-908DA22A77F8}" srcOrd="0" destOrd="0" parTransId="{E68D4446-68BD-4EE3-B4BC-3CA03384842B}" sibTransId="{C6C4BCFD-9A9D-4C27-9508-340A08F800A5}"/>
    <dgm:cxn modelId="{26B5B6D0-A63B-484C-9E0E-F9B16619B34D}" type="presOf" srcId="{AE31D892-8285-4FFC-938E-EE43A56E2E0D}" destId="{598AED00-3A4A-4161-9659-AAF15202DA4F}" srcOrd="0" destOrd="0" presId="urn:microsoft.com/office/officeart/2005/8/layout/venn1"/>
    <dgm:cxn modelId="{A1D18DFA-A59B-430A-92FE-04AEB199E988}" type="presOf" srcId="{AE31D892-8285-4FFC-938E-EE43A56E2E0D}" destId="{9656D38F-5E1B-4F7E-9B0B-E34DB3CDC718}" srcOrd="1" destOrd="0" presId="urn:microsoft.com/office/officeart/2005/8/layout/venn1"/>
    <dgm:cxn modelId="{E971DFFE-28D0-4D18-968F-EA2DE725BE30}" srcId="{CCE94D28-3069-4AF6-9970-DDC6A37A5DF2}" destId="{E52A8FBF-49CD-4F5B-9BB6-1CA92454D0D1}" srcOrd="1" destOrd="0" parTransId="{B1BF144A-C3ED-4F7C-807D-F075D78668E6}" sibTransId="{0DBCDB87-CA77-42E9-A371-04F9F3C82A73}"/>
    <dgm:cxn modelId="{E6C2994C-05C6-4DB2-9B5E-44EC2E61140D}" type="presParOf" srcId="{9EC2C06E-C6CD-48A5-BD11-06DE58F33117}" destId="{8D2F4A12-90D8-4D01-A7C3-526CF5869DF0}" srcOrd="0" destOrd="0" presId="urn:microsoft.com/office/officeart/2005/8/layout/venn1"/>
    <dgm:cxn modelId="{B83B4D7E-A407-423F-A951-4897B222F125}" type="presParOf" srcId="{9EC2C06E-C6CD-48A5-BD11-06DE58F33117}" destId="{0EE4C90B-9D21-4D40-A4A4-6579D10A721C}" srcOrd="1" destOrd="0" presId="urn:microsoft.com/office/officeart/2005/8/layout/venn1"/>
    <dgm:cxn modelId="{8FF77B11-5A38-4547-A4ED-9998CE8B4453}" type="presParOf" srcId="{9EC2C06E-C6CD-48A5-BD11-06DE58F33117}" destId="{BD2F0CBD-3213-478E-ABCE-DCC51AB956A1}" srcOrd="2" destOrd="0" presId="urn:microsoft.com/office/officeart/2005/8/layout/venn1"/>
    <dgm:cxn modelId="{07F63AD3-C673-4C82-9F31-31F33EDF5394}" type="presParOf" srcId="{9EC2C06E-C6CD-48A5-BD11-06DE58F33117}" destId="{CC042173-9031-4DC4-8273-3E1FEAACB9B5}" srcOrd="3" destOrd="0" presId="urn:microsoft.com/office/officeart/2005/8/layout/venn1"/>
    <dgm:cxn modelId="{ABAD1262-6681-44A4-AE95-E4B25AAFB9D9}" type="presParOf" srcId="{9EC2C06E-C6CD-48A5-BD11-06DE58F33117}" destId="{598AED00-3A4A-4161-9659-AAF15202DA4F}" srcOrd="4" destOrd="0" presId="urn:microsoft.com/office/officeart/2005/8/layout/venn1"/>
    <dgm:cxn modelId="{811847E5-3F03-4C36-8707-B5FE4B893F50}" type="presParOf" srcId="{9EC2C06E-C6CD-48A5-BD11-06DE58F33117}" destId="{9656D38F-5E1B-4F7E-9B0B-E34DB3CDC718}"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329E8DA-5DA2-4FD3-9D61-D47BB3C4F2F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7E14908B-C76D-4A69-AA34-A5EBA72633BD}">
      <dgm:prSet/>
      <dgm:spPr/>
      <dgm:t>
        <a:bodyPr/>
        <a:lstStyle/>
        <a:p>
          <a:pPr rtl="0"/>
          <a:r>
            <a:rPr lang="en-IN" i="1"/>
            <a:t>Triphala</a:t>
          </a:r>
          <a:r>
            <a:rPr lang="en-IN"/>
            <a:t> achieved 100% killing of </a:t>
          </a:r>
          <a:r>
            <a:rPr lang="en-IN" i="1"/>
            <a:t>E faecalis</a:t>
          </a:r>
          <a:r>
            <a:rPr lang="en-IN"/>
            <a:t> at 6 min. This may be attributed to its formulation, which contains three different medicinal plants in equal proportions; in such formulations, different compounds may help enhance the potency of the active compounds, producing an additive or synergistic effect.</a:t>
          </a:r>
        </a:p>
      </dgm:t>
    </dgm:pt>
    <dgm:pt modelId="{91FADEAD-8789-4B5D-9E20-8BBE9BDF1F50}" type="parTrans" cxnId="{349A3EBB-CB9A-4094-8448-BF2A5176E1DE}">
      <dgm:prSet/>
      <dgm:spPr/>
      <dgm:t>
        <a:bodyPr/>
        <a:lstStyle/>
        <a:p>
          <a:endParaRPr lang="en-IN"/>
        </a:p>
      </dgm:t>
    </dgm:pt>
    <dgm:pt modelId="{9F7FFE4C-9655-47D2-B4D4-27E49B4D51CA}" type="sibTrans" cxnId="{349A3EBB-CB9A-4094-8448-BF2A5176E1DE}">
      <dgm:prSet/>
      <dgm:spPr/>
      <dgm:t>
        <a:bodyPr/>
        <a:lstStyle/>
        <a:p>
          <a:endParaRPr lang="en-IN"/>
        </a:p>
      </dgm:t>
    </dgm:pt>
    <dgm:pt modelId="{E1BF5EC8-8DCF-4BD3-B075-FD5972369683}" type="pres">
      <dgm:prSet presAssocID="{3329E8DA-5DA2-4FD3-9D61-D47BB3C4F2FA}" presName="linear" presStyleCnt="0">
        <dgm:presLayoutVars>
          <dgm:animLvl val="lvl"/>
          <dgm:resizeHandles val="exact"/>
        </dgm:presLayoutVars>
      </dgm:prSet>
      <dgm:spPr/>
    </dgm:pt>
    <dgm:pt modelId="{5919CF31-45E0-448F-B1A4-8D107973D425}" type="pres">
      <dgm:prSet presAssocID="{7E14908B-C76D-4A69-AA34-A5EBA72633BD}" presName="parentText" presStyleLbl="node1" presStyleIdx="0" presStyleCnt="1" custLinFactNeighborY="-4262">
        <dgm:presLayoutVars>
          <dgm:chMax val="0"/>
          <dgm:bulletEnabled val="1"/>
        </dgm:presLayoutVars>
      </dgm:prSet>
      <dgm:spPr/>
    </dgm:pt>
  </dgm:ptLst>
  <dgm:cxnLst>
    <dgm:cxn modelId="{19F30694-45E6-4FF9-B56C-20D38C6B9511}" type="presOf" srcId="{7E14908B-C76D-4A69-AA34-A5EBA72633BD}" destId="{5919CF31-45E0-448F-B1A4-8D107973D425}" srcOrd="0" destOrd="0" presId="urn:microsoft.com/office/officeart/2005/8/layout/vList2"/>
    <dgm:cxn modelId="{349A3EBB-CB9A-4094-8448-BF2A5176E1DE}" srcId="{3329E8DA-5DA2-4FD3-9D61-D47BB3C4F2FA}" destId="{7E14908B-C76D-4A69-AA34-A5EBA72633BD}" srcOrd="0" destOrd="0" parTransId="{91FADEAD-8789-4B5D-9E20-8BBE9BDF1F50}" sibTransId="{9F7FFE4C-9655-47D2-B4D4-27E49B4D51CA}"/>
    <dgm:cxn modelId="{0655A0DD-C820-4CC6-B001-E22B50C565BD}" type="presOf" srcId="{3329E8DA-5DA2-4FD3-9D61-D47BB3C4F2FA}" destId="{E1BF5EC8-8DCF-4BD3-B075-FD5972369683}" srcOrd="0" destOrd="0" presId="urn:microsoft.com/office/officeart/2005/8/layout/vList2"/>
    <dgm:cxn modelId="{7BAC9F63-A867-4F32-89DC-99396E34FD77}" type="presParOf" srcId="{E1BF5EC8-8DCF-4BD3-B075-FD5972369683}" destId="{5919CF31-45E0-448F-B1A4-8D107973D42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650F910-D2DA-4118-BFA1-430A2BEB0146}" type="doc">
      <dgm:prSet loTypeId="urn:microsoft.com/office/officeart/2005/8/layout/process4" loCatId="list" qsTypeId="urn:microsoft.com/office/officeart/2005/8/quickstyle/simple1" qsCatId="simple" csTypeId="urn:microsoft.com/office/officeart/2005/8/colors/colorful3" csCatId="colorful"/>
      <dgm:spPr/>
      <dgm:t>
        <a:bodyPr/>
        <a:lstStyle/>
        <a:p>
          <a:endParaRPr lang="en-IN"/>
        </a:p>
      </dgm:t>
    </dgm:pt>
    <dgm:pt modelId="{1B48C243-491A-46A2-BF01-EB7E2CA72FA8}">
      <dgm:prSet/>
      <dgm:spPr/>
      <dgm:t>
        <a:bodyPr/>
        <a:lstStyle/>
        <a:p>
          <a:pPr rtl="0"/>
          <a:r>
            <a:rPr lang="en-IN"/>
            <a:t>Triphala contains fruits that are rich in citric acid, which may aid in removal of the smear layer. </a:t>
          </a:r>
        </a:p>
      </dgm:t>
    </dgm:pt>
    <dgm:pt modelId="{5EA98EC3-E7AC-4F4C-9CAE-47AF76D3151F}" type="parTrans" cxnId="{720C2914-40ED-4C97-B7F1-F64CD461381B}">
      <dgm:prSet/>
      <dgm:spPr/>
      <dgm:t>
        <a:bodyPr/>
        <a:lstStyle/>
        <a:p>
          <a:endParaRPr lang="en-IN"/>
        </a:p>
      </dgm:t>
    </dgm:pt>
    <dgm:pt modelId="{9D152C15-1934-425E-A9A3-000BC7A2DF26}" type="sibTrans" cxnId="{720C2914-40ED-4C97-B7F1-F64CD461381B}">
      <dgm:prSet/>
      <dgm:spPr/>
      <dgm:t>
        <a:bodyPr/>
        <a:lstStyle/>
        <a:p>
          <a:endParaRPr lang="en-IN"/>
        </a:p>
      </dgm:t>
    </dgm:pt>
    <dgm:pt modelId="{35E5BE1B-B6A9-4CC7-820F-28558F878829}">
      <dgm:prSet/>
      <dgm:spPr/>
      <dgm:t>
        <a:bodyPr/>
        <a:lstStyle/>
        <a:p>
          <a:pPr rtl="0"/>
          <a:r>
            <a:rPr lang="en-IN"/>
            <a:t>The major advantages of using herbal alternatives are easy availability, cost-effectiveness, longer shelf life, low toxicity, and lack of microbial resistance</a:t>
          </a:r>
        </a:p>
      </dgm:t>
    </dgm:pt>
    <dgm:pt modelId="{7B817788-CF35-4614-9FED-4035FD695C76}" type="parTrans" cxnId="{10FB97C9-6A29-48B5-99A4-2BBF98753C56}">
      <dgm:prSet/>
      <dgm:spPr/>
      <dgm:t>
        <a:bodyPr/>
        <a:lstStyle/>
        <a:p>
          <a:endParaRPr lang="en-IN"/>
        </a:p>
      </dgm:t>
    </dgm:pt>
    <dgm:pt modelId="{2F7E90BD-54A7-4ADB-8E7B-F57E2B36FF95}" type="sibTrans" cxnId="{10FB97C9-6A29-48B5-99A4-2BBF98753C56}">
      <dgm:prSet/>
      <dgm:spPr/>
      <dgm:t>
        <a:bodyPr/>
        <a:lstStyle/>
        <a:p>
          <a:endParaRPr lang="en-IN"/>
        </a:p>
      </dgm:t>
    </dgm:pt>
    <dgm:pt modelId="{A7CB24EF-1D31-432D-99BB-43EB29B9A6A8}" type="pres">
      <dgm:prSet presAssocID="{B650F910-D2DA-4118-BFA1-430A2BEB0146}" presName="Name0" presStyleCnt="0">
        <dgm:presLayoutVars>
          <dgm:dir/>
          <dgm:animLvl val="lvl"/>
          <dgm:resizeHandles val="exact"/>
        </dgm:presLayoutVars>
      </dgm:prSet>
      <dgm:spPr/>
    </dgm:pt>
    <dgm:pt modelId="{83F49CB6-0BC6-4092-ADC0-4CC2468214D9}" type="pres">
      <dgm:prSet presAssocID="{35E5BE1B-B6A9-4CC7-820F-28558F878829}" presName="boxAndChildren" presStyleCnt="0"/>
      <dgm:spPr/>
    </dgm:pt>
    <dgm:pt modelId="{672B04E9-6E74-4CE3-A392-410709F59EBE}" type="pres">
      <dgm:prSet presAssocID="{35E5BE1B-B6A9-4CC7-820F-28558F878829}" presName="parentTextBox" presStyleLbl="node1" presStyleIdx="0" presStyleCnt="2"/>
      <dgm:spPr/>
    </dgm:pt>
    <dgm:pt modelId="{2C4F69BD-86D3-4696-AE9E-F2F3C2E05934}" type="pres">
      <dgm:prSet presAssocID="{9D152C15-1934-425E-A9A3-000BC7A2DF26}" presName="sp" presStyleCnt="0"/>
      <dgm:spPr/>
    </dgm:pt>
    <dgm:pt modelId="{B266432E-7927-434F-BBDE-99110419E452}" type="pres">
      <dgm:prSet presAssocID="{1B48C243-491A-46A2-BF01-EB7E2CA72FA8}" presName="arrowAndChildren" presStyleCnt="0"/>
      <dgm:spPr/>
    </dgm:pt>
    <dgm:pt modelId="{C8FE9D46-9911-4810-84B5-845132ACE9BD}" type="pres">
      <dgm:prSet presAssocID="{1B48C243-491A-46A2-BF01-EB7E2CA72FA8}" presName="parentTextArrow" presStyleLbl="node1" presStyleIdx="1" presStyleCnt="2"/>
      <dgm:spPr/>
    </dgm:pt>
  </dgm:ptLst>
  <dgm:cxnLst>
    <dgm:cxn modelId="{720C2914-40ED-4C97-B7F1-F64CD461381B}" srcId="{B650F910-D2DA-4118-BFA1-430A2BEB0146}" destId="{1B48C243-491A-46A2-BF01-EB7E2CA72FA8}" srcOrd="0" destOrd="0" parTransId="{5EA98EC3-E7AC-4F4C-9CAE-47AF76D3151F}" sibTransId="{9D152C15-1934-425E-A9A3-000BC7A2DF26}"/>
    <dgm:cxn modelId="{EB8B7A32-759F-465C-A74E-3AE766C2D30E}" type="presOf" srcId="{1B48C243-491A-46A2-BF01-EB7E2CA72FA8}" destId="{C8FE9D46-9911-4810-84B5-845132ACE9BD}" srcOrd="0" destOrd="0" presId="urn:microsoft.com/office/officeart/2005/8/layout/process4"/>
    <dgm:cxn modelId="{6CE0855C-7F8D-4374-ACB0-4A4AC4CFB0DC}" type="presOf" srcId="{35E5BE1B-B6A9-4CC7-820F-28558F878829}" destId="{672B04E9-6E74-4CE3-A392-410709F59EBE}" srcOrd="0" destOrd="0" presId="urn:microsoft.com/office/officeart/2005/8/layout/process4"/>
    <dgm:cxn modelId="{0B6F4746-763D-4740-B6B4-AEF3ADBC5B12}" type="presOf" srcId="{B650F910-D2DA-4118-BFA1-430A2BEB0146}" destId="{A7CB24EF-1D31-432D-99BB-43EB29B9A6A8}" srcOrd="0" destOrd="0" presId="urn:microsoft.com/office/officeart/2005/8/layout/process4"/>
    <dgm:cxn modelId="{10FB97C9-6A29-48B5-99A4-2BBF98753C56}" srcId="{B650F910-D2DA-4118-BFA1-430A2BEB0146}" destId="{35E5BE1B-B6A9-4CC7-820F-28558F878829}" srcOrd="1" destOrd="0" parTransId="{7B817788-CF35-4614-9FED-4035FD695C76}" sibTransId="{2F7E90BD-54A7-4ADB-8E7B-F57E2B36FF95}"/>
    <dgm:cxn modelId="{3494E147-8313-440B-8D93-FCF1E3A34FE9}" type="presParOf" srcId="{A7CB24EF-1D31-432D-99BB-43EB29B9A6A8}" destId="{83F49CB6-0BC6-4092-ADC0-4CC2468214D9}" srcOrd="0" destOrd="0" presId="urn:microsoft.com/office/officeart/2005/8/layout/process4"/>
    <dgm:cxn modelId="{67E96DF1-BDBB-4B71-9658-3D1E9D10D34A}" type="presParOf" srcId="{83F49CB6-0BC6-4092-ADC0-4CC2468214D9}" destId="{672B04E9-6E74-4CE3-A392-410709F59EBE}" srcOrd="0" destOrd="0" presId="urn:microsoft.com/office/officeart/2005/8/layout/process4"/>
    <dgm:cxn modelId="{94DB425C-2F78-4417-8CBD-5425FE3816FF}" type="presParOf" srcId="{A7CB24EF-1D31-432D-99BB-43EB29B9A6A8}" destId="{2C4F69BD-86D3-4696-AE9E-F2F3C2E05934}" srcOrd="1" destOrd="0" presId="urn:microsoft.com/office/officeart/2005/8/layout/process4"/>
    <dgm:cxn modelId="{CE44A6C8-CCAC-480C-9A5C-48928DFA9B44}" type="presParOf" srcId="{A7CB24EF-1D31-432D-99BB-43EB29B9A6A8}" destId="{B266432E-7927-434F-BBDE-99110419E452}" srcOrd="2" destOrd="0" presId="urn:microsoft.com/office/officeart/2005/8/layout/process4"/>
    <dgm:cxn modelId="{C39CE813-B0F7-429F-9C3A-0E5F51BCD1EB}" type="presParOf" srcId="{B266432E-7927-434F-BBDE-99110419E452}" destId="{C8FE9D46-9911-4810-84B5-845132ACE9B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4410C5-C111-4D72-B7E3-D817D963F72D}" type="doc">
      <dgm:prSet loTypeId="urn:microsoft.com/office/officeart/2005/8/layout/radial6" loCatId="cycle" qsTypeId="urn:microsoft.com/office/officeart/2005/8/quickstyle/simple1" qsCatId="simple" csTypeId="urn:microsoft.com/office/officeart/2005/8/colors/colorful4" csCatId="colorful" phldr="1"/>
      <dgm:spPr/>
      <dgm:t>
        <a:bodyPr/>
        <a:lstStyle/>
        <a:p>
          <a:endParaRPr lang="en-IN"/>
        </a:p>
      </dgm:t>
    </dgm:pt>
    <dgm:pt modelId="{831FAC7F-4938-4506-B391-8374811273F5}">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IN" sz="1800" dirty="0"/>
            <a:t>Bio </a:t>
          </a:r>
          <a:r>
            <a:rPr lang="en-IN" sz="1800" dirty="0" err="1"/>
            <a:t>PureMTAD</a:t>
          </a:r>
          <a:r>
            <a:rPr lang="en-IN" sz="1800" dirty="0"/>
            <a:t> (</a:t>
          </a:r>
          <a:r>
            <a:rPr lang="en-IN" sz="1800" dirty="0" err="1"/>
            <a:t>Dentsply</a:t>
          </a:r>
          <a:r>
            <a:rPr lang="en-IN" sz="1800" dirty="0"/>
            <a:t>, Tulsa, OK)  </a:t>
          </a:r>
        </a:p>
        <a:p>
          <a:pPr defTabSz="2889250" rtl="0">
            <a:lnSpc>
              <a:spcPct val="90000"/>
            </a:lnSpc>
            <a:spcBef>
              <a:spcPct val="0"/>
            </a:spcBef>
            <a:spcAft>
              <a:spcPct val="35000"/>
            </a:spcAft>
          </a:pPr>
          <a:endParaRPr lang="en-IN" dirty="0"/>
        </a:p>
      </dgm:t>
    </dgm:pt>
    <dgm:pt modelId="{28B58182-D897-4476-BFC2-40AF73FEA237}" type="parTrans" cxnId="{ABBDBAA9-D80F-4D24-B750-716A26E3E5EF}">
      <dgm:prSet/>
      <dgm:spPr/>
      <dgm:t>
        <a:bodyPr/>
        <a:lstStyle/>
        <a:p>
          <a:endParaRPr lang="en-IN"/>
        </a:p>
      </dgm:t>
    </dgm:pt>
    <dgm:pt modelId="{1504B38A-62E6-47B1-BD11-F6AF6C8CED55}" type="sibTrans" cxnId="{ABBDBAA9-D80F-4D24-B750-716A26E3E5EF}">
      <dgm:prSet/>
      <dgm:spPr/>
      <dgm:t>
        <a:bodyPr/>
        <a:lstStyle/>
        <a:p>
          <a:endParaRPr lang="en-IN"/>
        </a:p>
      </dgm:t>
    </dgm:pt>
    <dgm:pt modelId="{64E5130F-F226-4BC4-AA41-2928DA41AB68}">
      <dgm:prSet/>
      <dgm:spPr/>
      <dgm:t>
        <a:bodyPr/>
        <a:lstStyle/>
        <a:p>
          <a:pPr rtl="0"/>
          <a:r>
            <a:rPr lang="en-IN" dirty="0"/>
            <a:t>3% doxycycline </a:t>
          </a:r>
          <a:r>
            <a:rPr lang="en-IN" dirty="0" err="1"/>
            <a:t>hyclate</a:t>
          </a:r>
          <a:endParaRPr lang="en-IN" dirty="0"/>
        </a:p>
      </dgm:t>
    </dgm:pt>
    <dgm:pt modelId="{DBF9801D-7D2E-4F9B-9E3D-29D9663F3632}" type="parTrans" cxnId="{A79A7488-3DAD-4E1C-AAAF-B3CC18FED608}">
      <dgm:prSet/>
      <dgm:spPr/>
      <dgm:t>
        <a:bodyPr/>
        <a:lstStyle/>
        <a:p>
          <a:endParaRPr lang="en-IN"/>
        </a:p>
      </dgm:t>
    </dgm:pt>
    <dgm:pt modelId="{481CFC17-2A01-4398-87B9-55B0AA8D620A}" type="sibTrans" cxnId="{A79A7488-3DAD-4E1C-AAAF-B3CC18FED608}">
      <dgm:prSet/>
      <dgm:spPr/>
      <dgm:t>
        <a:bodyPr/>
        <a:lstStyle/>
        <a:p>
          <a:endParaRPr lang="en-IN"/>
        </a:p>
      </dgm:t>
    </dgm:pt>
    <dgm:pt modelId="{FF581ADA-15BE-458C-9C3E-B5F79589D59B}">
      <dgm:prSet/>
      <dgm:spPr/>
      <dgm:t>
        <a:bodyPr/>
        <a:lstStyle/>
        <a:p>
          <a:pPr rtl="0"/>
          <a:r>
            <a:rPr lang="en-IN"/>
            <a:t>4.25% cirtic acid, </a:t>
          </a:r>
        </a:p>
      </dgm:t>
    </dgm:pt>
    <dgm:pt modelId="{C3F8CD02-D424-4DBA-AA6C-DF69601CBEBF}" type="parTrans" cxnId="{36F6B000-7906-4ADC-8560-FBC6390E4B53}">
      <dgm:prSet/>
      <dgm:spPr/>
      <dgm:t>
        <a:bodyPr/>
        <a:lstStyle/>
        <a:p>
          <a:endParaRPr lang="en-IN"/>
        </a:p>
      </dgm:t>
    </dgm:pt>
    <dgm:pt modelId="{C1AE4CC2-28E3-419B-BD2A-61C7AD546532}" type="sibTrans" cxnId="{36F6B000-7906-4ADC-8560-FBC6390E4B53}">
      <dgm:prSet/>
      <dgm:spPr/>
      <dgm:t>
        <a:bodyPr/>
        <a:lstStyle/>
        <a:p>
          <a:endParaRPr lang="en-IN"/>
        </a:p>
      </dgm:t>
    </dgm:pt>
    <dgm:pt modelId="{9442C2C8-5664-44A9-80B3-D76513B81DBC}">
      <dgm:prSet/>
      <dgm:spPr/>
      <dgm:t>
        <a:bodyPr/>
        <a:lstStyle/>
        <a:p>
          <a:pPr rtl="0"/>
          <a:r>
            <a:rPr lang="en-IN"/>
            <a:t>polysorbate - 80 (Tween 80) detergent .</a:t>
          </a:r>
        </a:p>
      </dgm:t>
    </dgm:pt>
    <dgm:pt modelId="{F8A185C3-D418-4177-9B8E-F9DBB565FD24}" type="parTrans" cxnId="{218E6144-2270-4CFE-B1D3-ADF152469B46}">
      <dgm:prSet/>
      <dgm:spPr/>
      <dgm:t>
        <a:bodyPr/>
        <a:lstStyle/>
        <a:p>
          <a:endParaRPr lang="en-IN"/>
        </a:p>
      </dgm:t>
    </dgm:pt>
    <dgm:pt modelId="{0896153D-E03A-4855-AD8A-137FDB053893}" type="sibTrans" cxnId="{218E6144-2270-4CFE-B1D3-ADF152469B46}">
      <dgm:prSet/>
      <dgm:spPr/>
      <dgm:t>
        <a:bodyPr/>
        <a:lstStyle/>
        <a:p>
          <a:endParaRPr lang="en-IN"/>
        </a:p>
      </dgm:t>
    </dgm:pt>
    <dgm:pt modelId="{C1EE12D7-47A2-460B-BCD6-06860E905FD1}" type="pres">
      <dgm:prSet presAssocID="{284410C5-C111-4D72-B7E3-D817D963F72D}" presName="Name0" presStyleCnt="0">
        <dgm:presLayoutVars>
          <dgm:chMax val="1"/>
          <dgm:dir/>
          <dgm:animLvl val="ctr"/>
          <dgm:resizeHandles val="exact"/>
        </dgm:presLayoutVars>
      </dgm:prSet>
      <dgm:spPr/>
    </dgm:pt>
    <dgm:pt modelId="{A03B933A-CE7B-424A-A605-D010BBF08EBE}" type="pres">
      <dgm:prSet presAssocID="{831FAC7F-4938-4506-B391-8374811273F5}" presName="centerShape" presStyleLbl="node0" presStyleIdx="0" presStyleCnt="1"/>
      <dgm:spPr/>
    </dgm:pt>
    <dgm:pt modelId="{22300D6A-7EBF-4A18-9D2B-CF899D59D2A3}" type="pres">
      <dgm:prSet presAssocID="{64E5130F-F226-4BC4-AA41-2928DA41AB68}" presName="node" presStyleLbl="node1" presStyleIdx="0" presStyleCnt="3">
        <dgm:presLayoutVars>
          <dgm:bulletEnabled val="1"/>
        </dgm:presLayoutVars>
      </dgm:prSet>
      <dgm:spPr/>
    </dgm:pt>
    <dgm:pt modelId="{0C682320-FAED-4F59-90AD-7510A9530675}" type="pres">
      <dgm:prSet presAssocID="{64E5130F-F226-4BC4-AA41-2928DA41AB68}" presName="dummy" presStyleCnt="0"/>
      <dgm:spPr/>
    </dgm:pt>
    <dgm:pt modelId="{8BE5295A-2545-4D52-BA75-DB952C401706}" type="pres">
      <dgm:prSet presAssocID="{481CFC17-2A01-4398-87B9-55B0AA8D620A}" presName="sibTrans" presStyleLbl="sibTrans2D1" presStyleIdx="0" presStyleCnt="3"/>
      <dgm:spPr/>
    </dgm:pt>
    <dgm:pt modelId="{449C84AC-D83D-4809-85D6-BB98D3B5FA8F}" type="pres">
      <dgm:prSet presAssocID="{FF581ADA-15BE-458C-9C3E-B5F79589D59B}" presName="node" presStyleLbl="node1" presStyleIdx="1" presStyleCnt="3">
        <dgm:presLayoutVars>
          <dgm:bulletEnabled val="1"/>
        </dgm:presLayoutVars>
      </dgm:prSet>
      <dgm:spPr/>
    </dgm:pt>
    <dgm:pt modelId="{FE39D5CF-FC57-45E0-8070-06B2EBE4F54E}" type="pres">
      <dgm:prSet presAssocID="{FF581ADA-15BE-458C-9C3E-B5F79589D59B}" presName="dummy" presStyleCnt="0"/>
      <dgm:spPr/>
    </dgm:pt>
    <dgm:pt modelId="{DE73C895-CF7A-4ED8-AFBC-4019DFE8D22A}" type="pres">
      <dgm:prSet presAssocID="{C1AE4CC2-28E3-419B-BD2A-61C7AD546532}" presName="sibTrans" presStyleLbl="sibTrans2D1" presStyleIdx="1" presStyleCnt="3"/>
      <dgm:spPr/>
    </dgm:pt>
    <dgm:pt modelId="{EB253EBA-BAE9-43DC-A16A-10A6DC6A282C}" type="pres">
      <dgm:prSet presAssocID="{9442C2C8-5664-44A9-80B3-D76513B81DBC}" presName="node" presStyleLbl="node1" presStyleIdx="2" presStyleCnt="3">
        <dgm:presLayoutVars>
          <dgm:bulletEnabled val="1"/>
        </dgm:presLayoutVars>
      </dgm:prSet>
      <dgm:spPr/>
    </dgm:pt>
    <dgm:pt modelId="{8F617FF4-DF39-4AF9-8ED7-496E142D89BA}" type="pres">
      <dgm:prSet presAssocID="{9442C2C8-5664-44A9-80B3-D76513B81DBC}" presName="dummy" presStyleCnt="0"/>
      <dgm:spPr/>
    </dgm:pt>
    <dgm:pt modelId="{17753501-5A76-454E-8258-A47C1D198B17}" type="pres">
      <dgm:prSet presAssocID="{0896153D-E03A-4855-AD8A-137FDB053893}" presName="sibTrans" presStyleLbl="sibTrans2D1" presStyleIdx="2" presStyleCnt="3"/>
      <dgm:spPr/>
    </dgm:pt>
  </dgm:ptLst>
  <dgm:cxnLst>
    <dgm:cxn modelId="{36F6B000-7906-4ADC-8560-FBC6390E4B53}" srcId="{831FAC7F-4938-4506-B391-8374811273F5}" destId="{FF581ADA-15BE-458C-9C3E-B5F79589D59B}" srcOrd="1" destOrd="0" parTransId="{C3F8CD02-D424-4DBA-AA6C-DF69601CBEBF}" sibTransId="{C1AE4CC2-28E3-419B-BD2A-61C7AD546532}"/>
    <dgm:cxn modelId="{218E6144-2270-4CFE-B1D3-ADF152469B46}" srcId="{831FAC7F-4938-4506-B391-8374811273F5}" destId="{9442C2C8-5664-44A9-80B3-D76513B81DBC}" srcOrd="2" destOrd="0" parTransId="{F8A185C3-D418-4177-9B8E-F9DBB565FD24}" sibTransId="{0896153D-E03A-4855-AD8A-137FDB053893}"/>
    <dgm:cxn modelId="{A6AC2F65-E60A-448E-B3D9-5B42335C00F4}" type="presOf" srcId="{481CFC17-2A01-4398-87B9-55B0AA8D620A}" destId="{8BE5295A-2545-4D52-BA75-DB952C401706}" srcOrd="0" destOrd="0" presId="urn:microsoft.com/office/officeart/2005/8/layout/radial6"/>
    <dgm:cxn modelId="{A79A7488-3DAD-4E1C-AAAF-B3CC18FED608}" srcId="{831FAC7F-4938-4506-B391-8374811273F5}" destId="{64E5130F-F226-4BC4-AA41-2928DA41AB68}" srcOrd="0" destOrd="0" parTransId="{DBF9801D-7D2E-4F9B-9E3D-29D9663F3632}" sibTransId="{481CFC17-2A01-4398-87B9-55B0AA8D620A}"/>
    <dgm:cxn modelId="{70A09598-D201-49BA-9021-C3CC4B096714}" type="presOf" srcId="{9442C2C8-5664-44A9-80B3-D76513B81DBC}" destId="{EB253EBA-BAE9-43DC-A16A-10A6DC6A282C}" srcOrd="0" destOrd="0" presId="urn:microsoft.com/office/officeart/2005/8/layout/radial6"/>
    <dgm:cxn modelId="{B8932E9E-5567-40F0-9C68-5012218AE674}" type="presOf" srcId="{C1AE4CC2-28E3-419B-BD2A-61C7AD546532}" destId="{DE73C895-CF7A-4ED8-AFBC-4019DFE8D22A}" srcOrd="0" destOrd="0" presId="urn:microsoft.com/office/officeart/2005/8/layout/radial6"/>
    <dgm:cxn modelId="{5AF6AFA0-E097-4E0A-BFF3-F31855B474F3}" type="presOf" srcId="{64E5130F-F226-4BC4-AA41-2928DA41AB68}" destId="{22300D6A-7EBF-4A18-9D2B-CF899D59D2A3}" srcOrd="0" destOrd="0" presId="urn:microsoft.com/office/officeart/2005/8/layout/radial6"/>
    <dgm:cxn modelId="{ABBDBAA9-D80F-4D24-B750-716A26E3E5EF}" srcId="{284410C5-C111-4D72-B7E3-D817D963F72D}" destId="{831FAC7F-4938-4506-B391-8374811273F5}" srcOrd="0" destOrd="0" parTransId="{28B58182-D897-4476-BFC2-40AF73FEA237}" sibTransId="{1504B38A-62E6-47B1-BD11-F6AF6C8CED55}"/>
    <dgm:cxn modelId="{0155B2CE-F80E-445D-AE13-61E0BE0E3637}" type="presOf" srcId="{831FAC7F-4938-4506-B391-8374811273F5}" destId="{A03B933A-CE7B-424A-A605-D010BBF08EBE}" srcOrd="0" destOrd="0" presId="urn:microsoft.com/office/officeart/2005/8/layout/radial6"/>
    <dgm:cxn modelId="{1C3D2BDB-098F-40FB-9652-708C0F5AC8B5}" type="presOf" srcId="{FF581ADA-15BE-458C-9C3E-B5F79589D59B}" destId="{449C84AC-D83D-4809-85D6-BB98D3B5FA8F}" srcOrd="0" destOrd="0" presId="urn:microsoft.com/office/officeart/2005/8/layout/radial6"/>
    <dgm:cxn modelId="{8F589ADD-436B-428F-9A28-69CCF90E10AE}" type="presOf" srcId="{284410C5-C111-4D72-B7E3-D817D963F72D}" destId="{C1EE12D7-47A2-460B-BCD6-06860E905FD1}" srcOrd="0" destOrd="0" presId="urn:microsoft.com/office/officeart/2005/8/layout/radial6"/>
    <dgm:cxn modelId="{2394DEE6-D804-4ECE-9B39-3F3BB81F7DF5}" type="presOf" srcId="{0896153D-E03A-4855-AD8A-137FDB053893}" destId="{17753501-5A76-454E-8258-A47C1D198B17}" srcOrd="0" destOrd="0" presId="urn:microsoft.com/office/officeart/2005/8/layout/radial6"/>
    <dgm:cxn modelId="{F25CFB04-C5A9-4950-9EA2-92FE89837072}" type="presParOf" srcId="{C1EE12D7-47A2-460B-BCD6-06860E905FD1}" destId="{A03B933A-CE7B-424A-A605-D010BBF08EBE}" srcOrd="0" destOrd="0" presId="urn:microsoft.com/office/officeart/2005/8/layout/radial6"/>
    <dgm:cxn modelId="{5E97BD02-45B4-4748-95EF-90B6C0CD0FD7}" type="presParOf" srcId="{C1EE12D7-47A2-460B-BCD6-06860E905FD1}" destId="{22300D6A-7EBF-4A18-9D2B-CF899D59D2A3}" srcOrd="1" destOrd="0" presId="urn:microsoft.com/office/officeart/2005/8/layout/radial6"/>
    <dgm:cxn modelId="{F1770E0F-41EB-440B-9CF9-1B3432D074AC}" type="presParOf" srcId="{C1EE12D7-47A2-460B-BCD6-06860E905FD1}" destId="{0C682320-FAED-4F59-90AD-7510A9530675}" srcOrd="2" destOrd="0" presId="urn:microsoft.com/office/officeart/2005/8/layout/radial6"/>
    <dgm:cxn modelId="{5C00706E-341F-47F7-9ED8-02B34B8C6C55}" type="presParOf" srcId="{C1EE12D7-47A2-460B-BCD6-06860E905FD1}" destId="{8BE5295A-2545-4D52-BA75-DB952C401706}" srcOrd="3" destOrd="0" presId="urn:microsoft.com/office/officeart/2005/8/layout/radial6"/>
    <dgm:cxn modelId="{DC3DCFDA-5981-45D2-9171-1462FDCE66FD}" type="presParOf" srcId="{C1EE12D7-47A2-460B-BCD6-06860E905FD1}" destId="{449C84AC-D83D-4809-85D6-BB98D3B5FA8F}" srcOrd="4" destOrd="0" presId="urn:microsoft.com/office/officeart/2005/8/layout/radial6"/>
    <dgm:cxn modelId="{28920FC1-0AFD-4A78-84BF-25981D339578}" type="presParOf" srcId="{C1EE12D7-47A2-460B-BCD6-06860E905FD1}" destId="{FE39D5CF-FC57-45E0-8070-06B2EBE4F54E}" srcOrd="5" destOrd="0" presId="urn:microsoft.com/office/officeart/2005/8/layout/radial6"/>
    <dgm:cxn modelId="{D5F4AD40-E49C-471B-8005-8CE3B81727C2}" type="presParOf" srcId="{C1EE12D7-47A2-460B-BCD6-06860E905FD1}" destId="{DE73C895-CF7A-4ED8-AFBC-4019DFE8D22A}" srcOrd="6" destOrd="0" presId="urn:microsoft.com/office/officeart/2005/8/layout/radial6"/>
    <dgm:cxn modelId="{4EAB4BF7-67F4-4C77-9AA6-92467FBAE657}" type="presParOf" srcId="{C1EE12D7-47A2-460B-BCD6-06860E905FD1}" destId="{EB253EBA-BAE9-43DC-A16A-10A6DC6A282C}" srcOrd="7" destOrd="0" presId="urn:microsoft.com/office/officeart/2005/8/layout/radial6"/>
    <dgm:cxn modelId="{E1FBEEE4-42EE-4559-A979-279822FD3EE3}" type="presParOf" srcId="{C1EE12D7-47A2-460B-BCD6-06860E905FD1}" destId="{8F617FF4-DF39-4AF9-8ED7-496E142D89BA}" srcOrd="8" destOrd="0" presId="urn:microsoft.com/office/officeart/2005/8/layout/radial6"/>
    <dgm:cxn modelId="{EDB8C884-034A-4115-B9E5-2AF2450DB55A}" type="presParOf" srcId="{C1EE12D7-47A2-460B-BCD6-06860E905FD1}" destId="{17753501-5A76-454E-8258-A47C1D198B17}"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2B12F0-E360-4C58-B0FD-476704E67C6C}" type="doc">
      <dgm:prSet loTypeId="urn:microsoft.com/office/officeart/2005/8/layout/process4" loCatId="list" qsTypeId="urn:microsoft.com/office/officeart/2005/8/quickstyle/simple1" qsCatId="simple" csTypeId="urn:microsoft.com/office/officeart/2005/8/colors/colorful4" csCatId="colorful"/>
      <dgm:spPr/>
      <dgm:t>
        <a:bodyPr/>
        <a:lstStyle/>
        <a:p>
          <a:endParaRPr lang="en-IN"/>
        </a:p>
      </dgm:t>
    </dgm:pt>
    <dgm:pt modelId="{908DDAA6-1A69-41A7-8C11-9103F166C890}">
      <dgm:prSet/>
      <dgm:spPr/>
      <dgm:t>
        <a:bodyPr/>
        <a:lstStyle/>
        <a:p>
          <a:pPr rtl="0"/>
          <a:r>
            <a:rPr lang="en-US"/>
            <a:t>Doxycycline assists in killing bacteria found in canal anatomy. </a:t>
          </a:r>
          <a:endParaRPr lang="en-IN"/>
        </a:p>
      </dgm:t>
    </dgm:pt>
    <dgm:pt modelId="{AB8E23EB-6F6A-4B49-811F-73E2FD01575E}" type="parTrans" cxnId="{F4BB5402-7A47-464E-9A07-E638474FE1D8}">
      <dgm:prSet/>
      <dgm:spPr/>
      <dgm:t>
        <a:bodyPr/>
        <a:lstStyle/>
        <a:p>
          <a:endParaRPr lang="en-IN"/>
        </a:p>
      </dgm:t>
    </dgm:pt>
    <dgm:pt modelId="{A54F2CFF-CADA-41EB-B243-46807737CE8E}" type="sibTrans" cxnId="{F4BB5402-7A47-464E-9A07-E638474FE1D8}">
      <dgm:prSet/>
      <dgm:spPr/>
      <dgm:t>
        <a:bodyPr/>
        <a:lstStyle/>
        <a:p>
          <a:endParaRPr lang="en-IN"/>
        </a:p>
      </dgm:t>
    </dgm:pt>
    <dgm:pt modelId="{41BA55BC-BFF4-4F81-874A-3E16BD49FF6C}">
      <dgm:prSet/>
      <dgm:spPr/>
      <dgm:t>
        <a:bodyPr/>
        <a:lstStyle/>
        <a:p>
          <a:pPr rtl="0"/>
          <a:r>
            <a:rPr lang="en-US" dirty="0" err="1"/>
            <a:t>Polysorbate</a:t>
          </a:r>
          <a:r>
            <a:rPr lang="en-US" dirty="0"/>
            <a:t> 80 and citric acid act in unison as a surfactant to increase the wetting effect of solution to help breakdown the smear layer.</a:t>
          </a:r>
          <a:endParaRPr lang="en-IN" dirty="0"/>
        </a:p>
      </dgm:t>
    </dgm:pt>
    <dgm:pt modelId="{1D5E8C37-BFC7-4D1D-BA75-5132B2ABE18D}" type="parTrans" cxnId="{3343D101-1E97-469A-A960-43E2A8CE68ED}">
      <dgm:prSet/>
      <dgm:spPr/>
      <dgm:t>
        <a:bodyPr/>
        <a:lstStyle/>
        <a:p>
          <a:endParaRPr lang="en-IN"/>
        </a:p>
      </dgm:t>
    </dgm:pt>
    <dgm:pt modelId="{EBF0F997-B7E7-455F-9C0E-1887C82E0C31}" type="sibTrans" cxnId="{3343D101-1E97-469A-A960-43E2A8CE68ED}">
      <dgm:prSet/>
      <dgm:spPr/>
      <dgm:t>
        <a:bodyPr/>
        <a:lstStyle/>
        <a:p>
          <a:endParaRPr lang="en-IN"/>
        </a:p>
      </dgm:t>
    </dgm:pt>
    <dgm:pt modelId="{82ADD01B-9BA1-4055-94F6-D33C5CE6D978}" type="pres">
      <dgm:prSet presAssocID="{052B12F0-E360-4C58-B0FD-476704E67C6C}" presName="Name0" presStyleCnt="0">
        <dgm:presLayoutVars>
          <dgm:dir/>
          <dgm:animLvl val="lvl"/>
          <dgm:resizeHandles val="exact"/>
        </dgm:presLayoutVars>
      </dgm:prSet>
      <dgm:spPr/>
    </dgm:pt>
    <dgm:pt modelId="{8C099907-5787-48DA-9BE2-3A32FA890890}" type="pres">
      <dgm:prSet presAssocID="{41BA55BC-BFF4-4F81-874A-3E16BD49FF6C}" presName="boxAndChildren" presStyleCnt="0"/>
      <dgm:spPr/>
    </dgm:pt>
    <dgm:pt modelId="{14A88B39-EF7A-4629-B209-A5686C15CA01}" type="pres">
      <dgm:prSet presAssocID="{41BA55BC-BFF4-4F81-874A-3E16BD49FF6C}" presName="parentTextBox" presStyleLbl="node1" presStyleIdx="0" presStyleCnt="2"/>
      <dgm:spPr/>
    </dgm:pt>
    <dgm:pt modelId="{0B966948-E3E9-44A1-8A8E-926C61497989}" type="pres">
      <dgm:prSet presAssocID="{A54F2CFF-CADA-41EB-B243-46807737CE8E}" presName="sp" presStyleCnt="0"/>
      <dgm:spPr/>
    </dgm:pt>
    <dgm:pt modelId="{338FEDF3-F06B-4A13-9F7B-72E8462DB15B}" type="pres">
      <dgm:prSet presAssocID="{908DDAA6-1A69-41A7-8C11-9103F166C890}" presName="arrowAndChildren" presStyleCnt="0"/>
      <dgm:spPr/>
    </dgm:pt>
    <dgm:pt modelId="{729FFE25-423C-4560-8434-3621A271ED84}" type="pres">
      <dgm:prSet presAssocID="{908DDAA6-1A69-41A7-8C11-9103F166C890}" presName="parentTextArrow" presStyleLbl="node1" presStyleIdx="1" presStyleCnt="2"/>
      <dgm:spPr/>
    </dgm:pt>
  </dgm:ptLst>
  <dgm:cxnLst>
    <dgm:cxn modelId="{3343D101-1E97-469A-A960-43E2A8CE68ED}" srcId="{052B12F0-E360-4C58-B0FD-476704E67C6C}" destId="{41BA55BC-BFF4-4F81-874A-3E16BD49FF6C}" srcOrd="1" destOrd="0" parTransId="{1D5E8C37-BFC7-4D1D-BA75-5132B2ABE18D}" sibTransId="{EBF0F997-B7E7-455F-9C0E-1887C82E0C31}"/>
    <dgm:cxn modelId="{F4BB5402-7A47-464E-9A07-E638474FE1D8}" srcId="{052B12F0-E360-4C58-B0FD-476704E67C6C}" destId="{908DDAA6-1A69-41A7-8C11-9103F166C890}" srcOrd="0" destOrd="0" parTransId="{AB8E23EB-6F6A-4B49-811F-73E2FD01575E}" sibTransId="{A54F2CFF-CADA-41EB-B243-46807737CE8E}"/>
    <dgm:cxn modelId="{4D912E30-3E70-48E0-800B-101CA2C76022}" type="presOf" srcId="{41BA55BC-BFF4-4F81-874A-3E16BD49FF6C}" destId="{14A88B39-EF7A-4629-B209-A5686C15CA01}" srcOrd="0" destOrd="0" presId="urn:microsoft.com/office/officeart/2005/8/layout/process4"/>
    <dgm:cxn modelId="{C627DE90-9270-4EF7-8A66-8C090B3D799A}" type="presOf" srcId="{052B12F0-E360-4C58-B0FD-476704E67C6C}" destId="{82ADD01B-9BA1-4055-94F6-D33C5CE6D978}" srcOrd="0" destOrd="0" presId="urn:microsoft.com/office/officeart/2005/8/layout/process4"/>
    <dgm:cxn modelId="{EF7A22C8-EEAA-44EC-BA02-8F3500001D6E}" type="presOf" srcId="{908DDAA6-1A69-41A7-8C11-9103F166C890}" destId="{729FFE25-423C-4560-8434-3621A271ED84}" srcOrd="0" destOrd="0" presId="urn:microsoft.com/office/officeart/2005/8/layout/process4"/>
    <dgm:cxn modelId="{E2D73F46-794A-4BC4-A763-B3E54AE5C98F}" type="presParOf" srcId="{82ADD01B-9BA1-4055-94F6-D33C5CE6D978}" destId="{8C099907-5787-48DA-9BE2-3A32FA890890}" srcOrd="0" destOrd="0" presId="urn:microsoft.com/office/officeart/2005/8/layout/process4"/>
    <dgm:cxn modelId="{5104A0CE-4362-47D4-B0F1-83C28BF5D532}" type="presParOf" srcId="{8C099907-5787-48DA-9BE2-3A32FA890890}" destId="{14A88B39-EF7A-4629-B209-A5686C15CA01}" srcOrd="0" destOrd="0" presId="urn:microsoft.com/office/officeart/2005/8/layout/process4"/>
    <dgm:cxn modelId="{94ECCE6F-09B4-4D0E-A335-ACB114A1ABC4}" type="presParOf" srcId="{82ADD01B-9BA1-4055-94F6-D33C5CE6D978}" destId="{0B966948-E3E9-44A1-8A8E-926C61497989}" srcOrd="1" destOrd="0" presId="urn:microsoft.com/office/officeart/2005/8/layout/process4"/>
    <dgm:cxn modelId="{C4B3F7EF-2E23-40C4-979E-7E1545F38DE4}" type="presParOf" srcId="{82ADD01B-9BA1-4055-94F6-D33C5CE6D978}" destId="{338FEDF3-F06B-4A13-9F7B-72E8462DB15B}" srcOrd="2" destOrd="0" presId="urn:microsoft.com/office/officeart/2005/8/layout/process4"/>
    <dgm:cxn modelId="{C6029E82-3A32-4908-AF73-79FA7BFF7229}" type="presParOf" srcId="{338FEDF3-F06B-4A13-9F7B-72E8462DB15B}" destId="{729FFE25-423C-4560-8434-3621A271ED8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ABA536-AC64-48AB-923B-2F4D1F4CF1CA}"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IN"/>
        </a:p>
      </dgm:t>
    </dgm:pt>
    <dgm:pt modelId="{E5C60D53-25C0-4311-BC34-AF7DC2AA94B4}">
      <dgm:prSet/>
      <dgm:spPr/>
      <dgm:t>
        <a:bodyPr/>
        <a:lstStyle/>
        <a:p>
          <a:pPr rtl="0"/>
          <a:r>
            <a:rPr lang="en-US" dirty="0" err="1"/>
            <a:t>Shabahang</a:t>
          </a:r>
          <a:r>
            <a:rPr lang="en-US" dirty="0"/>
            <a:t> and </a:t>
          </a:r>
          <a:r>
            <a:rPr lang="en-US" dirty="0" err="1"/>
            <a:t>Torabinejad</a:t>
          </a:r>
          <a:r>
            <a:rPr lang="en-US" dirty="0"/>
            <a:t> found the combination of 1.3% </a:t>
          </a:r>
          <a:r>
            <a:rPr lang="en-US" dirty="0" err="1"/>
            <a:t>NaOCl</a:t>
          </a:r>
          <a:r>
            <a:rPr lang="en-US" dirty="0"/>
            <a:t> as a root canal irrigant with MTAD as a final rinse was more effective against </a:t>
          </a:r>
          <a:r>
            <a:rPr lang="en-US" i="1" dirty="0"/>
            <a:t>E. faecalis </a:t>
          </a:r>
          <a:r>
            <a:rPr lang="en-US" dirty="0"/>
            <a:t>than 5.25% </a:t>
          </a:r>
          <a:r>
            <a:rPr lang="en-US" dirty="0" err="1"/>
            <a:t>NaOCl</a:t>
          </a:r>
          <a:r>
            <a:rPr lang="en-US" dirty="0"/>
            <a:t> with 17% EDTA. </a:t>
          </a:r>
          <a:endParaRPr lang="en-IN" dirty="0"/>
        </a:p>
      </dgm:t>
    </dgm:pt>
    <dgm:pt modelId="{74A86E2E-1A9F-4AD8-8D2D-2EAA19D1A036}" type="parTrans" cxnId="{58E2D5E2-FDB3-4BB3-9BA5-59A990E0DA40}">
      <dgm:prSet/>
      <dgm:spPr/>
      <dgm:t>
        <a:bodyPr/>
        <a:lstStyle/>
        <a:p>
          <a:endParaRPr lang="en-IN"/>
        </a:p>
      </dgm:t>
    </dgm:pt>
    <dgm:pt modelId="{CB214E66-7F83-4B96-AD88-EBFAC4FE9D9C}" type="sibTrans" cxnId="{58E2D5E2-FDB3-4BB3-9BA5-59A990E0DA40}">
      <dgm:prSet/>
      <dgm:spPr/>
      <dgm:t>
        <a:bodyPr/>
        <a:lstStyle/>
        <a:p>
          <a:endParaRPr lang="en-IN"/>
        </a:p>
      </dgm:t>
    </dgm:pt>
    <dgm:pt modelId="{FE8F6308-6722-4D1D-913A-B018FD9AB012}">
      <dgm:prSet/>
      <dgm:spPr/>
      <dgm:t>
        <a:bodyPr/>
        <a:lstStyle/>
        <a:p>
          <a:pPr rtl="0"/>
          <a:r>
            <a:rPr lang="en-US" dirty="0"/>
            <a:t>However, </a:t>
          </a:r>
          <a:r>
            <a:rPr lang="en-US" dirty="0" err="1"/>
            <a:t>Dunavant</a:t>
          </a:r>
          <a:r>
            <a:rPr lang="en-US" dirty="0"/>
            <a:t> et al compared the efficacy of irrigants against </a:t>
          </a:r>
          <a:r>
            <a:rPr lang="en-US" i="1" dirty="0"/>
            <a:t>E. faecalis </a:t>
          </a:r>
          <a:r>
            <a:rPr lang="en-US" dirty="0"/>
            <a:t>biofilms in vitro, found 6% and 1% </a:t>
          </a:r>
          <a:r>
            <a:rPr lang="en-US" dirty="0" err="1"/>
            <a:t>NaOCl</a:t>
          </a:r>
          <a:r>
            <a:rPr lang="en-US" dirty="0"/>
            <a:t> were significantly more efficient in eliminating </a:t>
          </a:r>
          <a:r>
            <a:rPr lang="en-US" i="1" dirty="0"/>
            <a:t>E. faecalis </a:t>
          </a:r>
          <a:r>
            <a:rPr lang="en-US" dirty="0"/>
            <a:t>biofilms than Smear Clear, REDTA, and </a:t>
          </a:r>
          <a:r>
            <a:rPr lang="en-US" dirty="0" err="1"/>
            <a:t>Biopure</a:t>
          </a:r>
          <a:r>
            <a:rPr lang="en-US" dirty="0"/>
            <a:t> MTAD. </a:t>
          </a:r>
          <a:endParaRPr lang="en-IN" dirty="0"/>
        </a:p>
      </dgm:t>
    </dgm:pt>
    <dgm:pt modelId="{E8BE8CE5-61BE-4BC8-92C8-111D22D98B95}" type="parTrans" cxnId="{B669FAA8-1449-4C61-960D-1B1BD44706C3}">
      <dgm:prSet/>
      <dgm:spPr/>
      <dgm:t>
        <a:bodyPr/>
        <a:lstStyle/>
        <a:p>
          <a:endParaRPr lang="en-IN"/>
        </a:p>
      </dgm:t>
    </dgm:pt>
    <dgm:pt modelId="{38B488CA-C0E8-4EDE-9258-5544043890F1}" type="sibTrans" cxnId="{B669FAA8-1449-4C61-960D-1B1BD44706C3}">
      <dgm:prSet/>
      <dgm:spPr/>
      <dgm:t>
        <a:bodyPr/>
        <a:lstStyle/>
        <a:p>
          <a:endParaRPr lang="en-IN"/>
        </a:p>
      </dgm:t>
    </dgm:pt>
    <dgm:pt modelId="{039EE1E9-F9AB-4253-9749-0DC3A5417824}" type="pres">
      <dgm:prSet presAssocID="{3EABA536-AC64-48AB-923B-2F4D1F4CF1CA}" presName="linear" presStyleCnt="0">
        <dgm:presLayoutVars>
          <dgm:animLvl val="lvl"/>
          <dgm:resizeHandles val="exact"/>
        </dgm:presLayoutVars>
      </dgm:prSet>
      <dgm:spPr/>
    </dgm:pt>
    <dgm:pt modelId="{7E7C16B4-54ED-45A1-8689-1FE72579466E}" type="pres">
      <dgm:prSet presAssocID="{E5C60D53-25C0-4311-BC34-AF7DC2AA94B4}" presName="parentText" presStyleLbl="node1" presStyleIdx="0" presStyleCnt="2">
        <dgm:presLayoutVars>
          <dgm:chMax val="0"/>
          <dgm:bulletEnabled val="1"/>
        </dgm:presLayoutVars>
      </dgm:prSet>
      <dgm:spPr/>
    </dgm:pt>
    <dgm:pt modelId="{E82D5AED-51A2-453A-B7AD-CAAFF6BB785F}" type="pres">
      <dgm:prSet presAssocID="{CB214E66-7F83-4B96-AD88-EBFAC4FE9D9C}" presName="spacer" presStyleCnt="0"/>
      <dgm:spPr/>
    </dgm:pt>
    <dgm:pt modelId="{C82E3BB5-E20D-44B0-918F-B7987632DF18}" type="pres">
      <dgm:prSet presAssocID="{FE8F6308-6722-4D1D-913A-B018FD9AB012}" presName="parentText" presStyleLbl="node1" presStyleIdx="1" presStyleCnt="2">
        <dgm:presLayoutVars>
          <dgm:chMax val="0"/>
          <dgm:bulletEnabled val="1"/>
        </dgm:presLayoutVars>
      </dgm:prSet>
      <dgm:spPr/>
    </dgm:pt>
  </dgm:ptLst>
  <dgm:cxnLst>
    <dgm:cxn modelId="{B17B0716-B9EF-4E52-852F-683370C9E033}" type="presOf" srcId="{E5C60D53-25C0-4311-BC34-AF7DC2AA94B4}" destId="{7E7C16B4-54ED-45A1-8689-1FE72579466E}" srcOrd="0" destOrd="0" presId="urn:microsoft.com/office/officeart/2005/8/layout/vList2"/>
    <dgm:cxn modelId="{6EA42044-9F3A-464E-9433-4CA2F4A9E439}" type="presOf" srcId="{3EABA536-AC64-48AB-923B-2F4D1F4CF1CA}" destId="{039EE1E9-F9AB-4253-9749-0DC3A5417824}" srcOrd="0" destOrd="0" presId="urn:microsoft.com/office/officeart/2005/8/layout/vList2"/>
    <dgm:cxn modelId="{B669FAA8-1449-4C61-960D-1B1BD44706C3}" srcId="{3EABA536-AC64-48AB-923B-2F4D1F4CF1CA}" destId="{FE8F6308-6722-4D1D-913A-B018FD9AB012}" srcOrd="1" destOrd="0" parTransId="{E8BE8CE5-61BE-4BC8-92C8-111D22D98B95}" sibTransId="{38B488CA-C0E8-4EDE-9258-5544043890F1}"/>
    <dgm:cxn modelId="{D26BE5C1-94B5-43A5-A2F6-095258A46CD4}" type="presOf" srcId="{FE8F6308-6722-4D1D-913A-B018FD9AB012}" destId="{C82E3BB5-E20D-44B0-918F-B7987632DF18}" srcOrd="0" destOrd="0" presId="urn:microsoft.com/office/officeart/2005/8/layout/vList2"/>
    <dgm:cxn modelId="{58E2D5E2-FDB3-4BB3-9BA5-59A990E0DA40}" srcId="{3EABA536-AC64-48AB-923B-2F4D1F4CF1CA}" destId="{E5C60D53-25C0-4311-BC34-AF7DC2AA94B4}" srcOrd="0" destOrd="0" parTransId="{74A86E2E-1A9F-4AD8-8D2D-2EAA19D1A036}" sibTransId="{CB214E66-7F83-4B96-AD88-EBFAC4FE9D9C}"/>
    <dgm:cxn modelId="{09635F88-732F-4EFD-9845-95D45E7D729D}" type="presParOf" srcId="{039EE1E9-F9AB-4253-9749-0DC3A5417824}" destId="{7E7C16B4-54ED-45A1-8689-1FE72579466E}" srcOrd="0" destOrd="0" presId="urn:microsoft.com/office/officeart/2005/8/layout/vList2"/>
    <dgm:cxn modelId="{C967CF0C-6231-4FF3-9D0C-6E14BA893CCC}" type="presParOf" srcId="{039EE1E9-F9AB-4253-9749-0DC3A5417824}" destId="{E82D5AED-51A2-453A-B7AD-CAAFF6BB785F}" srcOrd="1" destOrd="0" presId="urn:microsoft.com/office/officeart/2005/8/layout/vList2"/>
    <dgm:cxn modelId="{1CDE31CE-BCC2-4783-9E41-685EFB4F4CD0}" type="presParOf" srcId="{039EE1E9-F9AB-4253-9749-0DC3A5417824}" destId="{C82E3BB5-E20D-44B0-918F-B7987632DF1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578616-882F-4046-9001-F0CB53C0B065}"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IN"/>
        </a:p>
      </dgm:t>
    </dgm:pt>
    <dgm:pt modelId="{64FF1257-2482-45B3-BB57-81A913ADF0FB}">
      <dgm:prSet/>
      <dgm:spPr/>
      <dgm:t>
        <a:bodyPr/>
        <a:lstStyle/>
        <a:p>
          <a:pPr rtl="0"/>
          <a:r>
            <a:rPr lang="en-US"/>
            <a:t>MTAD removes the smear layer efficiently from the instrumented root canals, and allow the penetration of doxycycline into root canal irregularities and dentinal tubules. </a:t>
          </a:r>
          <a:endParaRPr lang="en-IN"/>
        </a:p>
      </dgm:t>
    </dgm:pt>
    <dgm:pt modelId="{14859A1D-75AF-4578-9C83-BF8F09164335}" type="parTrans" cxnId="{0E1A7CEB-4D2E-4F68-BA1C-CCDF266AD1D4}">
      <dgm:prSet/>
      <dgm:spPr/>
      <dgm:t>
        <a:bodyPr/>
        <a:lstStyle/>
        <a:p>
          <a:endParaRPr lang="en-IN"/>
        </a:p>
      </dgm:t>
    </dgm:pt>
    <dgm:pt modelId="{BF3A501D-8C8F-4505-9FCD-800EFFB6C0D7}" type="sibTrans" cxnId="{0E1A7CEB-4D2E-4F68-BA1C-CCDF266AD1D4}">
      <dgm:prSet/>
      <dgm:spPr/>
      <dgm:t>
        <a:bodyPr/>
        <a:lstStyle/>
        <a:p>
          <a:endParaRPr lang="en-IN"/>
        </a:p>
      </dgm:t>
    </dgm:pt>
    <dgm:pt modelId="{31E47D0E-E7C4-4A8B-B465-AD0B479200D5}" type="pres">
      <dgm:prSet presAssocID="{DA578616-882F-4046-9001-F0CB53C0B065}" presName="linear" presStyleCnt="0">
        <dgm:presLayoutVars>
          <dgm:animLvl val="lvl"/>
          <dgm:resizeHandles val="exact"/>
        </dgm:presLayoutVars>
      </dgm:prSet>
      <dgm:spPr/>
    </dgm:pt>
    <dgm:pt modelId="{65642269-2E0E-4FAF-B645-B455044B4F28}" type="pres">
      <dgm:prSet presAssocID="{64FF1257-2482-45B3-BB57-81A913ADF0FB}" presName="parentText" presStyleLbl="node1" presStyleIdx="0" presStyleCnt="1">
        <dgm:presLayoutVars>
          <dgm:chMax val="0"/>
          <dgm:bulletEnabled val="1"/>
        </dgm:presLayoutVars>
      </dgm:prSet>
      <dgm:spPr/>
    </dgm:pt>
  </dgm:ptLst>
  <dgm:cxnLst>
    <dgm:cxn modelId="{C8566F35-B26B-4C73-AB8E-56708C7B297D}" type="presOf" srcId="{64FF1257-2482-45B3-BB57-81A913ADF0FB}" destId="{65642269-2E0E-4FAF-B645-B455044B4F28}" srcOrd="0" destOrd="0" presId="urn:microsoft.com/office/officeart/2005/8/layout/vList2"/>
    <dgm:cxn modelId="{ACAD77CE-8386-4C7E-85AA-00A37F91E3C1}" type="presOf" srcId="{DA578616-882F-4046-9001-F0CB53C0B065}" destId="{31E47D0E-E7C4-4A8B-B465-AD0B479200D5}" srcOrd="0" destOrd="0" presId="urn:microsoft.com/office/officeart/2005/8/layout/vList2"/>
    <dgm:cxn modelId="{0E1A7CEB-4D2E-4F68-BA1C-CCDF266AD1D4}" srcId="{DA578616-882F-4046-9001-F0CB53C0B065}" destId="{64FF1257-2482-45B3-BB57-81A913ADF0FB}" srcOrd="0" destOrd="0" parTransId="{14859A1D-75AF-4578-9C83-BF8F09164335}" sibTransId="{BF3A501D-8C8F-4505-9FCD-800EFFB6C0D7}"/>
    <dgm:cxn modelId="{507DA89B-6803-450D-B104-AFEAFFEF0B95}" type="presParOf" srcId="{31E47D0E-E7C4-4A8B-B465-AD0B479200D5}" destId="{65642269-2E0E-4FAF-B645-B455044B4F2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02DDCE-A501-4FB9-ADAB-27B5DB8F5DCC}"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IN"/>
        </a:p>
      </dgm:t>
    </dgm:pt>
    <dgm:pt modelId="{779EA474-72DE-484F-ADAA-A7DA9F32FAF1}">
      <dgm:prSet/>
      <dgm:spPr/>
      <dgm:t>
        <a:bodyPr/>
        <a:lstStyle/>
        <a:p>
          <a:pPr rtl="0"/>
          <a:r>
            <a:rPr lang="en-US" dirty="0"/>
            <a:t>MTAD is less destructive to tooth structure compared with EDTA when used as a final irrigant.</a:t>
          </a:r>
          <a:endParaRPr lang="en-IN" dirty="0"/>
        </a:p>
      </dgm:t>
    </dgm:pt>
    <dgm:pt modelId="{3009F6A7-5DE3-4788-B386-EE32EF0363DF}" type="parTrans" cxnId="{2F5EE54B-0E34-4F9F-88B7-E0750B70D4CB}">
      <dgm:prSet/>
      <dgm:spPr/>
      <dgm:t>
        <a:bodyPr/>
        <a:lstStyle/>
        <a:p>
          <a:endParaRPr lang="en-IN"/>
        </a:p>
      </dgm:t>
    </dgm:pt>
    <dgm:pt modelId="{89D522D5-FEB6-4FE8-844E-7AADC0D7B462}" type="sibTrans" cxnId="{2F5EE54B-0E34-4F9F-88B7-E0750B70D4CB}">
      <dgm:prSet/>
      <dgm:spPr/>
      <dgm:t>
        <a:bodyPr/>
        <a:lstStyle/>
        <a:p>
          <a:endParaRPr lang="en-IN"/>
        </a:p>
      </dgm:t>
    </dgm:pt>
    <dgm:pt modelId="{2A3F98AE-B090-49F6-9B2B-A226CB964BF1}">
      <dgm:prSet/>
      <dgm:spPr/>
      <dgm:t>
        <a:bodyPr/>
        <a:lstStyle/>
        <a:p>
          <a:pPr rtl="0"/>
          <a:r>
            <a:rPr lang="en-US" dirty="0"/>
            <a:t>MTAD does not significantly change the structure of dentinal tubules when used in conjunction with </a:t>
          </a:r>
          <a:r>
            <a:rPr lang="en-US" dirty="0" err="1"/>
            <a:t>NaOCl</a:t>
          </a:r>
          <a:r>
            <a:rPr lang="en-US" dirty="0"/>
            <a:t> as a root canal irrigant. </a:t>
          </a:r>
          <a:endParaRPr lang="en-IN" dirty="0"/>
        </a:p>
      </dgm:t>
    </dgm:pt>
    <dgm:pt modelId="{347FB7A4-6A35-4BA7-B5E3-3EADE171E5CE}" type="parTrans" cxnId="{5B62033B-5E5D-4B9B-BCDC-FB505DC87EC9}">
      <dgm:prSet/>
      <dgm:spPr/>
      <dgm:t>
        <a:bodyPr/>
        <a:lstStyle/>
        <a:p>
          <a:endParaRPr lang="en-IN"/>
        </a:p>
      </dgm:t>
    </dgm:pt>
    <dgm:pt modelId="{6459BFEB-8FF4-46B2-8F63-E5885B85C11F}" type="sibTrans" cxnId="{5B62033B-5E5D-4B9B-BCDC-FB505DC87EC9}">
      <dgm:prSet/>
      <dgm:spPr/>
      <dgm:t>
        <a:bodyPr/>
        <a:lstStyle/>
        <a:p>
          <a:endParaRPr lang="en-IN"/>
        </a:p>
      </dgm:t>
    </dgm:pt>
    <dgm:pt modelId="{BD55E831-F497-47BE-851A-DF140050B2B4}">
      <dgm:prSet/>
      <dgm:spPr/>
      <dgm:t>
        <a:bodyPr/>
        <a:lstStyle/>
        <a:p>
          <a:pPr rtl="0"/>
          <a:r>
            <a:rPr lang="en-US"/>
            <a:t>In the apical third, canals irrigated with MTAD (final irrigation) were cleaner, as judged from scanning electron micrographs, compared with final irrigation with EDTA .  </a:t>
          </a:r>
          <a:endParaRPr lang="en-IN"/>
        </a:p>
      </dgm:t>
    </dgm:pt>
    <dgm:pt modelId="{28084669-66BF-4229-B2AB-B697822B8B5F}" type="parTrans" cxnId="{02418C95-B335-4C71-8899-E09CA2B97284}">
      <dgm:prSet/>
      <dgm:spPr/>
      <dgm:t>
        <a:bodyPr/>
        <a:lstStyle/>
        <a:p>
          <a:endParaRPr lang="en-IN"/>
        </a:p>
      </dgm:t>
    </dgm:pt>
    <dgm:pt modelId="{C73A2BAF-57F8-43AE-BDCC-5A85634E5C05}" type="sibTrans" cxnId="{02418C95-B335-4C71-8899-E09CA2B97284}">
      <dgm:prSet/>
      <dgm:spPr/>
      <dgm:t>
        <a:bodyPr/>
        <a:lstStyle/>
        <a:p>
          <a:endParaRPr lang="en-IN"/>
        </a:p>
      </dgm:t>
    </dgm:pt>
    <dgm:pt modelId="{92779E71-2540-424B-BE19-E4CFF19425BF}" type="pres">
      <dgm:prSet presAssocID="{7602DDCE-A501-4FB9-ADAB-27B5DB8F5DCC}" presName="linear" presStyleCnt="0">
        <dgm:presLayoutVars>
          <dgm:animLvl val="lvl"/>
          <dgm:resizeHandles val="exact"/>
        </dgm:presLayoutVars>
      </dgm:prSet>
      <dgm:spPr/>
    </dgm:pt>
    <dgm:pt modelId="{442F6936-3277-400F-A0B7-287299805D3A}" type="pres">
      <dgm:prSet presAssocID="{779EA474-72DE-484F-ADAA-A7DA9F32FAF1}" presName="parentText" presStyleLbl="node1" presStyleIdx="0" presStyleCnt="3">
        <dgm:presLayoutVars>
          <dgm:chMax val="0"/>
          <dgm:bulletEnabled val="1"/>
        </dgm:presLayoutVars>
      </dgm:prSet>
      <dgm:spPr/>
    </dgm:pt>
    <dgm:pt modelId="{C9D3F9A2-BD0C-4AD7-A0D4-AE34130306D6}" type="pres">
      <dgm:prSet presAssocID="{89D522D5-FEB6-4FE8-844E-7AADC0D7B462}" presName="spacer" presStyleCnt="0"/>
      <dgm:spPr/>
    </dgm:pt>
    <dgm:pt modelId="{3D45D8AB-4787-4379-8739-515BBF893D44}" type="pres">
      <dgm:prSet presAssocID="{2A3F98AE-B090-49F6-9B2B-A226CB964BF1}" presName="parentText" presStyleLbl="node1" presStyleIdx="1" presStyleCnt="3">
        <dgm:presLayoutVars>
          <dgm:chMax val="0"/>
          <dgm:bulletEnabled val="1"/>
        </dgm:presLayoutVars>
      </dgm:prSet>
      <dgm:spPr/>
    </dgm:pt>
    <dgm:pt modelId="{9694CBF7-D8DC-4198-896B-30AB9336FDF1}" type="pres">
      <dgm:prSet presAssocID="{6459BFEB-8FF4-46B2-8F63-E5885B85C11F}" presName="spacer" presStyleCnt="0"/>
      <dgm:spPr/>
    </dgm:pt>
    <dgm:pt modelId="{712ED8F0-FC3A-4D9B-88CE-FE73048A9E8D}" type="pres">
      <dgm:prSet presAssocID="{BD55E831-F497-47BE-851A-DF140050B2B4}" presName="parentText" presStyleLbl="node1" presStyleIdx="2" presStyleCnt="3">
        <dgm:presLayoutVars>
          <dgm:chMax val="0"/>
          <dgm:bulletEnabled val="1"/>
        </dgm:presLayoutVars>
      </dgm:prSet>
      <dgm:spPr/>
    </dgm:pt>
  </dgm:ptLst>
  <dgm:cxnLst>
    <dgm:cxn modelId="{9EEB330C-2737-4AE4-941A-E2D8C55CF4C2}" type="presOf" srcId="{BD55E831-F497-47BE-851A-DF140050B2B4}" destId="{712ED8F0-FC3A-4D9B-88CE-FE73048A9E8D}" srcOrd="0" destOrd="0" presId="urn:microsoft.com/office/officeart/2005/8/layout/vList2"/>
    <dgm:cxn modelId="{13CDC434-3CA0-4C51-B11D-D9B98857A391}" type="presOf" srcId="{2A3F98AE-B090-49F6-9B2B-A226CB964BF1}" destId="{3D45D8AB-4787-4379-8739-515BBF893D44}" srcOrd="0" destOrd="0" presId="urn:microsoft.com/office/officeart/2005/8/layout/vList2"/>
    <dgm:cxn modelId="{D5D32C39-CDE6-4F9A-B858-2695C1DACD86}" type="presOf" srcId="{7602DDCE-A501-4FB9-ADAB-27B5DB8F5DCC}" destId="{92779E71-2540-424B-BE19-E4CFF19425BF}" srcOrd="0" destOrd="0" presId="urn:microsoft.com/office/officeart/2005/8/layout/vList2"/>
    <dgm:cxn modelId="{5B62033B-5E5D-4B9B-BCDC-FB505DC87EC9}" srcId="{7602DDCE-A501-4FB9-ADAB-27B5DB8F5DCC}" destId="{2A3F98AE-B090-49F6-9B2B-A226CB964BF1}" srcOrd="1" destOrd="0" parTransId="{347FB7A4-6A35-4BA7-B5E3-3EADE171E5CE}" sibTransId="{6459BFEB-8FF4-46B2-8F63-E5885B85C11F}"/>
    <dgm:cxn modelId="{2F5EE54B-0E34-4F9F-88B7-E0750B70D4CB}" srcId="{7602DDCE-A501-4FB9-ADAB-27B5DB8F5DCC}" destId="{779EA474-72DE-484F-ADAA-A7DA9F32FAF1}" srcOrd="0" destOrd="0" parTransId="{3009F6A7-5DE3-4788-B386-EE32EF0363DF}" sibTransId="{89D522D5-FEB6-4FE8-844E-7AADC0D7B462}"/>
    <dgm:cxn modelId="{02418C95-B335-4C71-8899-E09CA2B97284}" srcId="{7602DDCE-A501-4FB9-ADAB-27B5DB8F5DCC}" destId="{BD55E831-F497-47BE-851A-DF140050B2B4}" srcOrd="2" destOrd="0" parTransId="{28084669-66BF-4229-B2AB-B697822B8B5F}" sibTransId="{C73A2BAF-57F8-43AE-BDCC-5A85634E5C05}"/>
    <dgm:cxn modelId="{3CE177A5-ED20-493C-8C06-3EC1CB0D2C23}" type="presOf" srcId="{779EA474-72DE-484F-ADAA-A7DA9F32FAF1}" destId="{442F6936-3277-400F-A0B7-287299805D3A}" srcOrd="0" destOrd="0" presId="urn:microsoft.com/office/officeart/2005/8/layout/vList2"/>
    <dgm:cxn modelId="{E303E9F3-66B7-4C47-853D-288809922DFA}" type="presParOf" srcId="{92779E71-2540-424B-BE19-E4CFF19425BF}" destId="{442F6936-3277-400F-A0B7-287299805D3A}" srcOrd="0" destOrd="0" presId="urn:microsoft.com/office/officeart/2005/8/layout/vList2"/>
    <dgm:cxn modelId="{9798AB71-5007-49FC-B329-BC947B5467D4}" type="presParOf" srcId="{92779E71-2540-424B-BE19-E4CFF19425BF}" destId="{C9D3F9A2-BD0C-4AD7-A0D4-AE34130306D6}" srcOrd="1" destOrd="0" presId="urn:microsoft.com/office/officeart/2005/8/layout/vList2"/>
    <dgm:cxn modelId="{9063E6FC-DDEB-453C-9451-B2487BADB9F9}" type="presParOf" srcId="{92779E71-2540-424B-BE19-E4CFF19425BF}" destId="{3D45D8AB-4787-4379-8739-515BBF893D44}" srcOrd="2" destOrd="0" presId="urn:microsoft.com/office/officeart/2005/8/layout/vList2"/>
    <dgm:cxn modelId="{932E251F-FA3D-48CD-8A8B-EC59EF323FF4}" type="presParOf" srcId="{92779E71-2540-424B-BE19-E4CFF19425BF}" destId="{9694CBF7-D8DC-4198-896B-30AB9336FDF1}" srcOrd="3" destOrd="0" presId="urn:microsoft.com/office/officeart/2005/8/layout/vList2"/>
    <dgm:cxn modelId="{BC5A9972-C589-47CA-A860-7A87448FF121}" type="presParOf" srcId="{92779E71-2540-424B-BE19-E4CFF19425BF}" destId="{712ED8F0-FC3A-4D9B-88CE-FE73048A9E8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F159AE-D059-40BF-8DF0-25AF48E866A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IN"/>
        </a:p>
      </dgm:t>
    </dgm:pt>
    <dgm:pt modelId="{8152BFD4-D87F-45B7-AF74-7A1E3250206A}">
      <dgm:prSet/>
      <dgm:spPr/>
      <dgm:t>
        <a:bodyPr/>
        <a:lstStyle/>
        <a:p>
          <a:pPr rtl="0"/>
          <a:r>
            <a:rPr lang="en-US" dirty="0" err="1"/>
            <a:t>Beltz</a:t>
          </a:r>
          <a:r>
            <a:rPr lang="en-US" dirty="0"/>
            <a:t> et al.</a:t>
          </a:r>
          <a:r>
            <a:rPr lang="en-US" baseline="30000" dirty="0"/>
            <a:t> </a:t>
          </a:r>
          <a:r>
            <a:rPr lang="en-US" dirty="0"/>
            <a:t> compared the tissue-solubilizing action of MTAD, </a:t>
          </a:r>
          <a:r>
            <a:rPr lang="en-US" dirty="0" err="1"/>
            <a:t>NaOCl</a:t>
          </a:r>
          <a:r>
            <a:rPr lang="en-US" dirty="0"/>
            <a:t>, and EDTA. </a:t>
          </a:r>
        </a:p>
        <a:p>
          <a:pPr rtl="0"/>
          <a:r>
            <a:rPr lang="en-US" dirty="0"/>
            <a:t>MTAD solubilized dentine well, whereas organic pulp tissue was clearly more unaffected.</a:t>
          </a:r>
          <a:endParaRPr lang="en-IN" dirty="0"/>
        </a:p>
      </dgm:t>
    </dgm:pt>
    <dgm:pt modelId="{64C08B4D-9D8E-482B-A5DB-435AD53476E8}" type="parTrans" cxnId="{D1D2FBAC-67D6-459C-8B31-9E1358A4D302}">
      <dgm:prSet/>
      <dgm:spPr/>
      <dgm:t>
        <a:bodyPr/>
        <a:lstStyle/>
        <a:p>
          <a:endParaRPr lang="en-IN"/>
        </a:p>
      </dgm:t>
    </dgm:pt>
    <dgm:pt modelId="{98FE8ACC-D963-45CA-8434-EC31ED5C733F}" type="sibTrans" cxnId="{D1D2FBAC-67D6-459C-8B31-9E1358A4D302}">
      <dgm:prSet/>
      <dgm:spPr/>
      <dgm:t>
        <a:bodyPr/>
        <a:lstStyle/>
        <a:p>
          <a:endParaRPr lang="en-IN"/>
        </a:p>
      </dgm:t>
    </dgm:pt>
    <dgm:pt modelId="{0DCFFEAE-FE4B-40C2-9B09-8B1B74C7B65D}" type="pres">
      <dgm:prSet presAssocID="{7DF159AE-D059-40BF-8DF0-25AF48E866A8}" presName="linear" presStyleCnt="0">
        <dgm:presLayoutVars>
          <dgm:animLvl val="lvl"/>
          <dgm:resizeHandles val="exact"/>
        </dgm:presLayoutVars>
      </dgm:prSet>
      <dgm:spPr/>
    </dgm:pt>
    <dgm:pt modelId="{A61F8169-659F-4A82-B1E8-D2DE85B411B7}" type="pres">
      <dgm:prSet presAssocID="{8152BFD4-D87F-45B7-AF74-7A1E3250206A}" presName="parentText" presStyleLbl="node1" presStyleIdx="0" presStyleCnt="1">
        <dgm:presLayoutVars>
          <dgm:chMax val="0"/>
          <dgm:bulletEnabled val="1"/>
        </dgm:presLayoutVars>
      </dgm:prSet>
      <dgm:spPr/>
    </dgm:pt>
  </dgm:ptLst>
  <dgm:cxnLst>
    <dgm:cxn modelId="{1B9F981B-DF44-44B5-BA12-D24F78C276BD}" type="presOf" srcId="{8152BFD4-D87F-45B7-AF74-7A1E3250206A}" destId="{A61F8169-659F-4A82-B1E8-D2DE85B411B7}" srcOrd="0" destOrd="0" presId="urn:microsoft.com/office/officeart/2005/8/layout/vList2"/>
    <dgm:cxn modelId="{54254382-20BD-4CF5-84C2-81B059CE56FD}" type="presOf" srcId="{7DF159AE-D059-40BF-8DF0-25AF48E866A8}" destId="{0DCFFEAE-FE4B-40C2-9B09-8B1B74C7B65D}" srcOrd="0" destOrd="0" presId="urn:microsoft.com/office/officeart/2005/8/layout/vList2"/>
    <dgm:cxn modelId="{D1D2FBAC-67D6-459C-8B31-9E1358A4D302}" srcId="{7DF159AE-D059-40BF-8DF0-25AF48E866A8}" destId="{8152BFD4-D87F-45B7-AF74-7A1E3250206A}" srcOrd="0" destOrd="0" parTransId="{64C08B4D-9D8E-482B-A5DB-435AD53476E8}" sibTransId="{98FE8ACC-D963-45CA-8434-EC31ED5C733F}"/>
    <dgm:cxn modelId="{F10AA6D7-A5EE-4971-9EFE-3D26760B2000}" type="presParOf" srcId="{0DCFFEAE-FE4B-40C2-9B09-8B1B74C7B65D}" destId="{A61F8169-659F-4A82-B1E8-D2DE85B411B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B83533-D43C-4B2F-9D83-11BC39A01D41}"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IN"/>
        </a:p>
      </dgm:t>
    </dgm:pt>
    <dgm:pt modelId="{ED91FC2B-F8B6-445D-ABF4-2F75A5CF707C}">
      <dgm:prSet/>
      <dgm:spPr/>
      <dgm:t>
        <a:bodyPr/>
        <a:lstStyle/>
        <a:p>
          <a:pPr rtl="0"/>
          <a:r>
            <a:rPr lang="en-US" dirty="0"/>
            <a:t>Zhang et al.</a:t>
          </a:r>
          <a:r>
            <a:rPr lang="en-US" baseline="30000" dirty="0"/>
            <a:t> </a:t>
          </a:r>
          <a:r>
            <a:rPr lang="en-US" dirty="0"/>
            <a:t>evaluated the cytotoxicity of MTAD on fibroblasts by comparing the 50% inhibitory dose with other irrigating regimens. The results showed that MTAD is less cytotoxic than </a:t>
          </a:r>
          <a:r>
            <a:rPr lang="en-US" dirty="0" err="1"/>
            <a:t>eugenol</a:t>
          </a:r>
          <a:r>
            <a:rPr lang="en-US" dirty="0"/>
            <a:t>, 3% H2O2, Ca(OH)2 paste, 5.25% </a:t>
          </a:r>
          <a:r>
            <a:rPr lang="en-US" dirty="0" err="1"/>
            <a:t>NaOCl</a:t>
          </a:r>
          <a:r>
            <a:rPr lang="en-US" dirty="0"/>
            <a:t>, </a:t>
          </a:r>
          <a:r>
            <a:rPr lang="en-US" dirty="0" err="1"/>
            <a:t>Peridex</a:t>
          </a:r>
          <a:r>
            <a:rPr lang="en-US" dirty="0"/>
            <a:t> (a CHX mouth rinse with additives), and EDTA, but more cytotoxic than 2.63%,1.31%, and 0.66% </a:t>
          </a:r>
          <a:r>
            <a:rPr lang="en-US" dirty="0" err="1"/>
            <a:t>NaOCl</a:t>
          </a:r>
          <a:r>
            <a:rPr lang="en-US" dirty="0"/>
            <a:t> </a:t>
          </a:r>
          <a:endParaRPr lang="en-IN" dirty="0"/>
        </a:p>
      </dgm:t>
    </dgm:pt>
    <dgm:pt modelId="{8101C683-4489-475A-ACD9-80F5D8EFD6A6}" type="parTrans" cxnId="{402D7A90-0004-43A5-8402-29398709B37D}">
      <dgm:prSet/>
      <dgm:spPr/>
      <dgm:t>
        <a:bodyPr/>
        <a:lstStyle/>
        <a:p>
          <a:endParaRPr lang="en-IN"/>
        </a:p>
      </dgm:t>
    </dgm:pt>
    <dgm:pt modelId="{2B229FFE-19B5-45CA-884A-80A78C264697}" type="sibTrans" cxnId="{402D7A90-0004-43A5-8402-29398709B37D}">
      <dgm:prSet/>
      <dgm:spPr/>
      <dgm:t>
        <a:bodyPr/>
        <a:lstStyle/>
        <a:p>
          <a:endParaRPr lang="en-IN"/>
        </a:p>
      </dgm:t>
    </dgm:pt>
    <dgm:pt modelId="{21D608E7-D053-4AB3-B3CE-422880EDFDC8}" type="pres">
      <dgm:prSet presAssocID="{B9B83533-D43C-4B2F-9D83-11BC39A01D41}" presName="linear" presStyleCnt="0">
        <dgm:presLayoutVars>
          <dgm:animLvl val="lvl"/>
          <dgm:resizeHandles val="exact"/>
        </dgm:presLayoutVars>
      </dgm:prSet>
      <dgm:spPr/>
    </dgm:pt>
    <dgm:pt modelId="{186EB63D-1472-486B-AA73-37B283D2200E}" type="pres">
      <dgm:prSet presAssocID="{ED91FC2B-F8B6-445D-ABF4-2F75A5CF707C}" presName="parentText" presStyleLbl="node1" presStyleIdx="0" presStyleCnt="1">
        <dgm:presLayoutVars>
          <dgm:chMax val="0"/>
          <dgm:bulletEnabled val="1"/>
        </dgm:presLayoutVars>
      </dgm:prSet>
      <dgm:spPr/>
    </dgm:pt>
  </dgm:ptLst>
  <dgm:cxnLst>
    <dgm:cxn modelId="{86E12E71-D2AE-4212-B02A-8818AFE7BDB3}" type="presOf" srcId="{B9B83533-D43C-4B2F-9D83-11BC39A01D41}" destId="{21D608E7-D053-4AB3-B3CE-422880EDFDC8}" srcOrd="0" destOrd="0" presId="urn:microsoft.com/office/officeart/2005/8/layout/vList2"/>
    <dgm:cxn modelId="{402D7A90-0004-43A5-8402-29398709B37D}" srcId="{B9B83533-D43C-4B2F-9D83-11BC39A01D41}" destId="{ED91FC2B-F8B6-445D-ABF4-2F75A5CF707C}" srcOrd="0" destOrd="0" parTransId="{8101C683-4489-475A-ACD9-80F5D8EFD6A6}" sibTransId="{2B229FFE-19B5-45CA-884A-80A78C264697}"/>
    <dgm:cxn modelId="{B208B3C1-21F3-40CA-8C47-92614A785077}" type="presOf" srcId="{ED91FC2B-F8B6-445D-ABF4-2F75A5CF707C}" destId="{186EB63D-1472-486B-AA73-37B283D2200E}" srcOrd="0" destOrd="0" presId="urn:microsoft.com/office/officeart/2005/8/layout/vList2"/>
    <dgm:cxn modelId="{D2A728FB-F694-4CB1-99E6-922AB3D99308}" type="presParOf" srcId="{21D608E7-D053-4AB3-B3CE-422880EDFDC8}" destId="{186EB63D-1472-486B-AA73-37B283D2200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D4DA1A1-37F4-46A5-84A9-7F12F78E6121}" type="doc">
      <dgm:prSet loTypeId="urn:microsoft.com/office/officeart/2005/8/layout/default#4" loCatId="list" qsTypeId="urn:microsoft.com/office/officeart/2005/8/quickstyle/simple1" qsCatId="simple" csTypeId="urn:microsoft.com/office/officeart/2005/8/colors/accent1_2" csCatId="accent1"/>
      <dgm:spPr/>
      <dgm:t>
        <a:bodyPr/>
        <a:lstStyle/>
        <a:p>
          <a:endParaRPr lang="en-IN"/>
        </a:p>
      </dgm:t>
    </dgm:pt>
    <dgm:pt modelId="{42B76A48-565D-45A3-BD44-022B4A920CA4}">
      <dgm:prSet/>
      <dgm:spPr/>
      <dgm:t>
        <a:bodyPr/>
        <a:lstStyle/>
        <a:p>
          <a:pPr rtl="0"/>
          <a:r>
            <a:rPr lang="en-US"/>
            <a:t>For person who have shown hypersensitivity to doxycycline or any other tetracycline. </a:t>
          </a:r>
          <a:endParaRPr lang="en-IN"/>
        </a:p>
      </dgm:t>
    </dgm:pt>
    <dgm:pt modelId="{F66EEF5B-E48C-42AC-95C7-05A9714677F2}" type="parTrans" cxnId="{32FF1AE7-1546-431C-BF56-97E2D596061C}">
      <dgm:prSet/>
      <dgm:spPr/>
      <dgm:t>
        <a:bodyPr/>
        <a:lstStyle/>
        <a:p>
          <a:endParaRPr lang="en-IN"/>
        </a:p>
      </dgm:t>
    </dgm:pt>
    <dgm:pt modelId="{06B464AA-5BAD-443F-A6DA-5A095DEDE50B}" type="sibTrans" cxnId="{32FF1AE7-1546-431C-BF56-97E2D596061C}">
      <dgm:prSet/>
      <dgm:spPr/>
      <dgm:t>
        <a:bodyPr/>
        <a:lstStyle/>
        <a:p>
          <a:endParaRPr lang="en-IN"/>
        </a:p>
      </dgm:t>
    </dgm:pt>
    <dgm:pt modelId="{D2F7AD4F-5D77-42B5-AF2A-34018D600EE5}">
      <dgm:prSet/>
      <dgm:spPr/>
      <dgm:t>
        <a:bodyPr/>
        <a:lstStyle/>
        <a:p>
          <a:pPr rtl="0"/>
          <a:r>
            <a:rPr lang="en-US"/>
            <a:t>While the amount of doxycycline present in MTAD is low. It is not recommended for use in patient who are pregnant, nursing or in children under age of 8 yrs. </a:t>
          </a:r>
          <a:endParaRPr lang="en-IN"/>
        </a:p>
      </dgm:t>
    </dgm:pt>
    <dgm:pt modelId="{F4809E2B-C859-497C-B8BD-C079B799A199}" type="parTrans" cxnId="{3FD6F54D-FB23-4016-A920-9FE89AEB45F3}">
      <dgm:prSet/>
      <dgm:spPr/>
      <dgm:t>
        <a:bodyPr/>
        <a:lstStyle/>
        <a:p>
          <a:endParaRPr lang="en-IN"/>
        </a:p>
      </dgm:t>
    </dgm:pt>
    <dgm:pt modelId="{4A739996-D61A-405C-973E-44864F696B28}" type="sibTrans" cxnId="{3FD6F54D-FB23-4016-A920-9FE89AEB45F3}">
      <dgm:prSet/>
      <dgm:spPr/>
      <dgm:t>
        <a:bodyPr/>
        <a:lstStyle/>
        <a:p>
          <a:endParaRPr lang="en-IN"/>
        </a:p>
      </dgm:t>
    </dgm:pt>
    <dgm:pt modelId="{D079DC7F-BEED-45EB-8F5E-59CE8BD0BA50}" type="pres">
      <dgm:prSet presAssocID="{3D4DA1A1-37F4-46A5-84A9-7F12F78E6121}" presName="diagram" presStyleCnt="0">
        <dgm:presLayoutVars>
          <dgm:dir/>
          <dgm:resizeHandles val="exact"/>
        </dgm:presLayoutVars>
      </dgm:prSet>
      <dgm:spPr/>
    </dgm:pt>
    <dgm:pt modelId="{9AE7B6CD-4714-44E8-84E7-9D07116908FD}" type="pres">
      <dgm:prSet presAssocID="{42B76A48-565D-45A3-BD44-022B4A920CA4}" presName="node" presStyleLbl="node1" presStyleIdx="0" presStyleCnt="2">
        <dgm:presLayoutVars>
          <dgm:bulletEnabled val="1"/>
        </dgm:presLayoutVars>
      </dgm:prSet>
      <dgm:spPr/>
    </dgm:pt>
    <dgm:pt modelId="{8D460856-D2AA-4C69-AA7A-A74B093F5070}" type="pres">
      <dgm:prSet presAssocID="{06B464AA-5BAD-443F-A6DA-5A095DEDE50B}" presName="sibTrans" presStyleCnt="0"/>
      <dgm:spPr/>
    </dgm:pt>
    <dgm:pt modelId="{C4A6E9C7-3910-4A7F-A548-873B520BCE30}" type="pres">
      <dgm:prSet presAssocID="{D2F7AD4F-5D77-42B5-AF2A-34018D600EE5}" presName="node" presStyleLbl="node1" presStyleIdx="1" presStyleCnt="2">
        <dgm:presLayoutVars>
          <dgm:bulletEnabled val="1"/>
        </dgm:presLayoutVars>
      </dgm:prSet>
      <dgm:spPr/>
    </dgm:pt>
  </dgm:ptLst>
  <dgm:cxnLst>
    <dgm:cxn modelId="{3FD6F54D-FB23-4016-A920-9FE89AEB45F3}" srcId="{3D4DA1A1-37F4-46A5-84A9-7F12F78E6121}" destId="{D2F7AD4F-5D77-42B5-AF2A-34018D600EE5}" srcOrd="1" destOrd="0" parTransId="{F4809E2B-C859-497C-B8BD-C079B799A199}" sibTransId="{4A739996-D61A-405C-973E-44864F696B28}"/>
    <dgm:cxn modelId="{97C20D99-DEE5-45A0-BD2C-FBB0A347E074}" type="presOf" srcId="{42B76A48-565D-45A3-BD44-022B4A920CA4}" destId="{9AE7B6CD-4714-44E8-84E7-9D07116908FD}" srcOrd="0" destOrd="0" presId="urn:microsoft.com/office/officeart/2005/8/layout/default#4"/>
    <dgm:cxn modelId="{BB041E9B-A8A1-4B5C-81C4-5987C1C11E9E}" type="presOf" srcId="{D2F7AD4F-5D77-42B5-AF2A-34018D600EE5}" destId="{C4A6E9C7-3910-4A7F-A548-873B520BCE30}" srcOrd="0" destOrd="0" presId="urn:microsoft.com/office/officeart/2005/8/layout/default#4"/>
    <dgm:cxn modelId="{ED01D7A0-E743-4D8E-9C39-1ED277BD737E}" type="presOf" srcId="{3D4DA1A1-37F4-46A5-84A9-7F12F78E6121}" destId="{D079DC7F-BEED-45EB-8F5E-59CE8BD0BA50}" srcOrd="0" destOrd="0" presId="urn:microsoft.com/office/officeart/2005/8/layout/default#4"/>
    <dgm:cxn modelId="{32FF1AE7-1546-431C-BF56-97E2D596061C}" srcId="{3D4DA1A1-37F4-46A5-84A9-7F12F78E6121}" destId="{42B76A48-565D-45A3-BD44-022B4A920CA4}" srcOrd="0" destOrd="0" parTransId="{F66EEF5B-E48C-42AC-95C7-05A9714677F2}" sibTransId="{06B464AA-5BAD-443F-A6DA-5A095DEDE50B}"/>
    <dgm:cxn modelId="{F6ACD166-E551-4C61-B163-74EA1BD402BA}" type="presParOf" srcId="{D079DC7F-BEED-45EB-8F5E-59CE8BD0BA50}" destId="{9AE7B6CD-4714-44E8-84E7-9D07116908FD}" srcOrd="0" destOrd="0" presId="urn:microsoft.com/office/officeart/2005/8/layout/default#4"/>
    <dgm:cxn modelId="{DE989DE3-7D49-4919-9227-91A0CF2C580A}" type="presParOf" srcId="{D079DC7F-BEED-45EB-8F5E-59CE8BD0BA50}" destId="{8D460856-D2AA-4C69-AA7A-A74B093F5070}" srcOrd="1" destOrd="0" presId="urn:microsoft.com/office/officeart/2005/8/layout/default#4"/>
    <dgm:cxn modelId="{064562AF-A105-4C73-8C66-0E497D306778}" type="presParOf" srcId="{D079DC7F-BEED-45EB-8F5E-59CE8BD0BA50}" destId="{C4A6E9C7-3910-4A7F-A548-873B520BCE30}" srcOrd="2"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ED19E-CCA6-4B5A-B97D-E50F27E8F103}">
      <dsp:nvSpPr>
        <dsp:cNvPr id="0" name=""/>
        <dsp:cNvSpPr/>
      </dsp:nvSpPr>
      <dsp:spPr>
        <a:xfrm>
          <a:off x="0" y="6228"/>
          <a:ext cx="7622232" cy="231426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rtl="0">
            <a:lnSpc>
              <a:spcPct val="90000"/>
            </a:lnSpc>
            <a:spcBef>
              <a:spcPct val="0"/>
            </a:spcBef>
            <a:spcAft>
              <a:spcPct val="35000"/>
            </a:spcAft>
            <a:buNone/>
          </a:pPr>
          <a:r>
            <a:rPr lang="en-IN" sz="4300" kern="1200"/>
            <a:t>Irrigating solution capable of removing smear layer and disinfecting root canal.</a:t>
          </a:r>
        </a:p>
      </dsp:txBody>
      <dsp:txXfrm>
        <a:off x="112973" y="119201"/>
        <a:ext cx="7396286" cy="20883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AED5D-D8FE-4A94-A6FE-9545C2338205}">
      <dsp:nvSpPr>
        <dsp:cNvPr id="0" name=""/>
        <dsp:cNvSpPr/>
      </dsp:nvSpPr>
      <dsp:spPr>
        <a:xfrm>
          <a:off x="0" y="52638"/>
          <a:ext cx="7467600" cy="123786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a:t>Use of MTAD in patients who have a known allergy to tetracycline may cause difficulty in  breathing, swollen face or eyes, rashes. </a:t>
          </a:r>
          <a:endParaRPr lang="en-IN" sz="2300" kern="1200"/>
        </a:p>
      </dsp:txBody>
      <dsp:txXfrm>
        <a:off x="60427" y="113065"/>
        <a:ext cx="7346746" cy="1117006"/>
      </dsp:txXfrm>
    </dsp:sp>
    <dsp:sp modelId="{580A0A2E-7B7F-4CF9-AA4D-C9E7659F9850}">
      <dsp:nvSpPr>
        <dsp:cNvPr id="0" name=""/>
        <dsp:cNvSpPr/>
      </dsp:nvSpPr>
      <dsp:spPr>
        <a:xfrm>
          <a:off x="0" y="1356738"/>
          <a:ext cx="7467600" cy="1237860"/>
        </a:xfrm>
        <a:prstGeom prst="roundRect">
          <a:avLst/>
        </a:prstGeom>
        <a:solidFill>
          <a:schemeClr val="accent4">
            <a:hueOff val="507158"/>
            <a:satOff val="-2864"/>
            <a:lumOff val="-490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a:t>Skin, eye contact can cause severe irritation and abrasion. Get medical attention immediately. </a:t>
          </a:r>
          <a:endParaRPr lang="en-IN" sz="2300" kern="1200"/>
        </a:p>
      </dsp:txBody>
      <dsp:txXfrm>
        <a:off x="60427" y="1417165"/>
        <a:ext cx="7346746" cy="1117006"/>
      </dsp:txXfrm>
    </dsp:sp>
    <dsp:sp modelId="{A40DCDAA-8606-4CC9-A968-ABAF705A8883}">
      <dsp:nvSpPr>
        <dsp:cNvPr id="0" name=""/>
        <dsp:cNvSpPr/>
      </dsp:nvSpPr>
      <dsp:spPr>
        <a:xfrm>
          <a:off x="0" y="2660838"/>
          <a:ext cx="7467600" cy="1237860"/>
        </a:xfrm>
        <a:prstGeom prst="roundRect">
          <a:avLst/>
        </a:prstGeom>
        <a:solidFill>
          <a:schemeClr val="accent4">
            <a:hueOff val="1014315"/>
            <a:satOff val="-5728"/>
            <a:lumOff val="-980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a:t>Inhalation may cause irritation to respiratory tract and mucous membranes. Symptoms may include coughing, shortness of breath. </a:t>
          </a:r>
          <a:endParaRPr lang="en-IN" sz="2300" kern="1200"/>
        </a:p>
      </dsp:txBody>
      <dsp:txXfrm>
        <a:off x="60427" y="2721265"/>
        <a:ext cx="7346746" cy="11170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16ED4-6CDE-498F-A5F0-1EA5C08A35B2}">
      <dsp:nvSpPr>
        <dsp:cNvPr id="0" name=""/>
        <dsp:cNvSpPr/>
      </dsp:nvSpPr>
      <dsp:spPr>
        <a:xfrm>
          <a:off x="0" y="198438"/>
          <a:ext cx="7467600" cy="3554460"/>
        </a:xfrm>
        <a:prstGeom prst="roundRect">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a:t>For best results it should be used with 1.3% NaOCl while instrumentation. Placement of MTAD with a cotton wrapped barbed broach allows intimate contact of the solution, even in the apical region of the canals and improves debridement of root canal walls.</a:t>
          </a:r>
          <a:endParaRPr lang="en-IN" sz="3100" kern="1200"/>
        </a:p>
      </dsp:txBody>
      <dsp:txXfrm>
        <a:off x="173514" y="371952"/>
        <a:ext cx="7120572" cy="32074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D3D2C-D618-495E-B979-B6798265272E}">
      <dsp:nvSpPr>
        <dsp:cNvPr id="0" name=""/>
        <dsp:cNvSpPr/>
      </dsp:nvSpPr>
      <dsp:spPr>
        <a:xfrm>
          <a:off x="0" y="52638"/>
          <a:ext cx="7467600" cy="12378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it-IT" sz="2300" i="0" u="none" kern="1200" dirty="0"/>
            <a:t>Tetraclean (Ogna Laboratori Farmaceutici, </a:t>
          </a:r>
          <a:r>
            <a:rPr lang="en-IN" sz="2300" i="0" u="none" kern="1200" dirty="0" err="1"/>
            <a:t>Muggi</a:t>
          </a:r>
          <a:r>
            <a:rPr lang="en-IN" sz="2300" i="0" u="none" kern="1200" dirty="0"/>
            <a:t> `o (</a:t>
          </a:r>
          <a:r>
            <a:rPr lang="en-IN" sz="2300" i="0" u="none" kern="1200" dirty="0" err="1"/>
            <a:t>Mi</a:t>
          </a:r>
          <a:r>
            <a:rPr lang="en-IN" sz="2300" i="0" u="none" kern="1200" dirty="0"/>
            <a:t>), Italy) like MTAD, is a mixture of an antibiotic, an acid and a detergent. </a:t>
          </a:r>
          <a:endParaRPr lang="it-IT" sz="2300" i="0" u="none" kern="1200" dirty="0"/>
        </a:p>
      </dsp:txBody>
      <dsp:txXfrm>
        <a:off x="60427" y="113065"/>
        <a:ext cx="7346746" cy="1117006"/>
      </dsp:txXfrm>
    </dsp:sp>
    <dsp:sp modelId="{1CEC202D-D363-4012-8B68-96176760D9B4}">
      <dsp:nvSpPr>
        <dsp:cNvPr id="0" name=""/>
        <dsp:cNvSpPr/>
      </dsp:nvSpPr>
      <dsp:spPr>
        <a:xfrm>
          <a:off x="0" y="1356738"/>
          <a:ext cx="7467600" cy="12378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IN" sz="2300" kern="1200"/>
            <a:t>Antibiotic - doxycycline (50mg/mL),</a:t>
          </a:r>
        </a:p>
      </dsp:txBody>
      <dsp:txXfrm>
        <a:off x="60427" y="1417165"/>
        <a:ext cx="7346746" cy="1117006"/>
      </dsp:txXfrm>
    </dsp:sp>
    <dsp:sp modelId="{9BAFC883-46BF-4862-AAEF-2AE40C89AA92}">
      <dsp:nvSpPr>
        <dsp:cNvPr id="0" name=""/>
        <dsp:cNvSpPr/>
      </dsp:nvSpPr>
      <dsp:spPr>
        <a:xfrm>
          <a:off x="0" y="2660838"/>
          <a:ext cx="7467600" cy="12378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IN" sz="2300" kern="1200"/>
            <a:t>Detergent (polypropylene glycol) differ from those of MTAD.</a:t>
          </a:r>
        </a:p>
      </dsp:txBody>
      <dsp:txXfrm>
        <a:off x="60427" y="2721265"/>
        <a:ext cx="7346746" cy="11170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D0A9C-6BFB-4400-8AA9-E6707FBED8BF}">
      <dsp:nvSpPr>
        <dsp:cNvPr id="0" name=""/>
        <dsp:cNvSpPr/>
      </dsp:nvSpPr>
      <dsp:spPr>
        <a:xfrm>
          <a:off x="0" y="317868"/>
          <a:ext cx="7467600" cy="16146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IN" sz="3000" kern="1200"/>
            <a:t>Giardino et al</a:t>
          </a:r>
          <a:r>
            <a:rPr lang="en-IN" sz="3000" i="1" kern="1200"/>
            <a:t>. </a:t>
          </a:r>
          <a:r>
            <a:rPr lang="en-IN" sz="3000" kern="1200"/>
            <a:t>compared the surface tension of 17% EDTA, Cetrexidin, Smear Clear, 5.25% NaOCl, MTAD and Tetraclean. </a:t>
          </a:r>
        </a:p>
      </dsp:txBody>
      <dsp:txXfrm>
        <a:off x="78818" y="396686"/>
        <a:ext cx="7309964" cy="1456964"/>
      </dsp:txXfrm>
    </dsp:sp>
    <dsp:sp modelId="{688A2759-E2FB-4ED5-91B5-D094C46C1C1B}">
      <dsp:nvSpPr>
        <dsp:cNvPr id="0" name=""/>
        <dsp:cNvSpPr/>
      </dsp:nvSpPr>
      <dsp:spPr>
        <a:xfrm>
          <a:off x="0" y="2018868"/>
          <a:ext cx="7467600" cy="1614600"/>
        </a:xfrm>
        <a:prstGeom prst="roundRect">
          <a:avLst/>
        </a:prstGeom>
        <a:solidFill>
          <a:schemeClr val="accent3">
            <a:hueOff val="7999823"/>
            <a:satOff val="10930"/>
            <a:lumOff val="70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IN" sz="3000" kern="1200"/>
            <a:t>The NaOCl and EDTA had the highest surface tension, whereas Cetrexedin and Tetraclean had the lowest values.</a:t>
          </a:r>
        </a:p>
      </dsp:txBody>
      <dsp:txXfrm>
        <a:off x="78818" y="2097686"/>
        <a:ext cx="7309964" cy="145696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72195-5B88-4824-AE6D-A8674FCE38E5}">
      <dsp:nvSpPr>
        <dsp:cNvPr id="0" name=""/>
        <dsp:cNvSpPr/>
      </dsp:nvSpPr>
      <dsp:spPr>
        <a:xfrm>
          <a:off x="0" y="40347"/>
          <a:ext cx="7467600" cy="1902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IN" sz="2300" kern="1200" dirty="0"/>
            <a:t>In another study, they compared the antimicrobial efficacy of 5.25% </a:t>
          </a:r>
          <a:r>
            <a:rPr lang="en-IN" sz="2300" kern="1200" dirty="0" err="1"/>
            <a:t>NaOCl</a:t>
          </a:r>
          <a:r>
            <a:rPr lang="en-IN" sz="2300" kern="1200" dirty="0"/>
            <a:t>, MTAD, and </a:t>
          </a:r>
          <a:r>
            <a:rPr lang="en-IN" sz="2300" kern="1200" dirty="0" err="1"/>
            <a:t>Tetraclean</a:t>
          </a:r>
          <a:r>
            <a:rPr lang="en-IN" sz="2300" kern="1200" dirty="0"/>
            <a:t> against an </a:t>
          </a:r>
          <a:r>
            <a:rPr lang="en-IN" sz="2300" i="1" kern="1200" dirty="0"/>
            <a:t>E. </a:t>
          </a:r>
          <a:r>
            <a:rPr lang="en-IN" sz="2300" i="1" kern="1200" dirty="0" err="1"/>
            <a:t>faecalis</a:t>
          </a:r>
          <a:r>
            <a:rPr lang="en-IN" sz="2300" i="1" kern="1200" dirty="0"/>
            <a:t> </a:t>
          </a:r>
          <a:r>
            <a:rPr lang="en-IN" sz="2300" kern="1200" dirty="0"/>
            <a:t>biofilm generated on cellulose nitrate membrane filters.</a:t>
          </a:r>
        </a:p>
      </dsp:txBody>
      <dsp:txXfrm>
        <a:off x="92858" y="133205"/>
        <a:ext cx="7281884" cy="1716484"/>
      </dsp:txXfrm>
    </dsp:sp>
    <dsp:sp modelId="{5DC88D10-187F-474F-89C9-5B4FF13D7E20}">
      <dsp:nvSpPr>
        <dsp:cNvPr id="0" name=""/>
        <dsp:cNvSpPr/>
      </dsp:nvSpPr>
      <dsp:spPr>
        <a:xfrm>
          <a:off x="0" y="2008788"/>
          <a:ext cx="7467600" cy="1902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IN" sz="2300" kern="1200"/>
            <a:t>Only the NaOCl could disaggregate and remove the biofilm at every time interval tested although treatment with Tetraclean caused a high degree of biofilm disaggregation at each time interval when compared with MTAD.</a:t>
          </a:r>
        </a:p>
      </dsp:txBody>
      <dsp:txXfrm>
        <a:off x="92858" y="2101646"/>
        <a:ext cx="7281884" cy="171648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8A125-5B88-4395-A22E-5991FDE54D08}">
      <dsp:nvSpPr>
        <dsp:cNvPr id="0" name=""/>
        <dsp:cNvSpPr/>
      </dsp:nvSpPr>
      <dsp:spPr>
        <a:xfrm>
          <a:off x="1490" y="553055"/>
          <a:ext cx="3179111" cy="190746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dirty="0">
              <a:latin typeface="Times New Roman" pitchFamily="18" charset="0"/>
              <a:cs typeface="Times New Roman" pitchFamily="18" charset="0"/>
            </a:rPr>
            <a:t>Ozone attacks glycoproteins, glycolipids, and other amino acids</a:t>
          </a:r>
          <a:endParaRPr lang="en-IN" sz="2200" kern="1200" dirty="0"/>
        </a:p>
      </dsp:txBody>
      <dsp:txXfrm>
        <a:off x="57358" y="608923"/>
        <a:ext cx="3067375" cy="1795730"/>
      </dsp:txXfrm>
    </dsp:sp>
    <dsp:sp modelId="{1F57CE3D-4829-454B-9781-40EFB1E9224A}">
      <dsp:nvSpPr>
        <dsp:cNvPr id="0" name=""/>
        <dsp:cNvSpPr/>
      </dsp:nvSpPr>
      <dsp:spPr>
        <a:xfrm>
          <a:off x="3460363" y="1112578"/>
          <a:ext cx="673971" cy="78841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N" sz="1800" kern="1200" dirty="0"/>
        </a:p>
      </dsp:txBody>
      <dsp:txXfrm>
        <a:off x="3460363" y="1270262"/>
        <a:ext cx="471780" cy="473051"/>
      </dsp:txXfrm>
    </dsp:sp>
    <dsp:sp modelId="{BF8275B4-1104-4154-96BA-95783AAE43D2}">
      <dsp:nvSpPr>
        <dsp:cNvPr id="0" name=""/>
        <dsp:cNvSpPr/>
      </dsp:nvSpPr>
      <dsp:spPr>
        <a:xfrm>
          <a:off x="4452246" y="553055"/>
          <a:ext cx="3179111" cy="190746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dirty="0">
              <a:latin typeface="Times New Roman" pitchFamily="18" charset="0"/>
              <a:cs typeface="Times New Roman" pitchFamily="18" charset="0"/>
            </a:rPr>
            <a:t>Inhibits and blocks the enzymatic control system of the cell</a:t>
          </a:r>
          <a:endParaRPr lang="en-IN" sz="2200" kern="1200" dirty="0"/>
        </a:p>
      </dsp:txBody>
      <dsp:txXfrm>
        <a:off x="4508114" y="608923"/>
        <a:ext cx="3067375" cy="1795730"/>
      </dsp:txXfrm>
    </dsp:sp>
    <dsp:sp modelId="{4DB4AE8D-D25F-4687-8195-5667D8988E15}">
      <dsp:nvSpPr>
        <dsp:cNvPr id="0" name=""/>
        <dsp:cNvSpPr/>
      </dsp:nvSpPr>
      <dsp:spPr>
        <a:xfrm rot="5400000">
          <a:off x="5704815" y="2683059"/>
          <a:ext cx="673971" cy="78841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N" sz="1800" kern="1200" dirty="0"/>
        </a:p>
      </dsp:txBody>
      <dsp:txXfrm rot="-5400000">
        <a:off x="5805276" y="2740283"/>
        <a:ext cx="473051" cy="471780"/>
      </dsp:txXfrm>
    </dsp:sp>
    <dsp:sp modelId="{E53135C4-382E-4A79-B874-9D105AC1100E}">
      <dsp:nvSpPr>
        <dsp:cNvPr id="0" name=""/>
        <dsp:cNvSpPr/>
      </dsp:nvSpPr>
      <dsp:spPr>
        <a:xfrm>
          <a:off x="4452246" y="3732166"/>
          <a:ext cx="3179111" cy="1907466"/>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dirty="0">
              <a:latin typeface="Times New Roman" pitchFamily="18" charset="0"/>
              <a:cs typeface="Times New Roman" pitchFamily="18" charset="0"/>
            </a:rPr>
            <a:t>Increase in membrane permeability, the key element of cell viability, leading to immediate functional cessation</a:t>
          </a:r>
          <a:endParaRPr lang="en-IN" sz="2200" kern="1200" dirty="0"/>
        </a:p>
      </dsp:txBody>
      <dsp:txXfrm>
        <a:off x="4508114" y="3788034"/>
        <a:ext cx="3067375" cy="1795730"/>
      </dsp:txXfrm>
    </dsp:sp>
    <dsp:sp modelId="{2C79E227-AC77-4C35-949C-3FBD93D32E9E}">
      <dsp:nvSpPr>
        <dsp:cNvPr id="0" name=""/>
        <dsp:cNvSpPr/>
      </dsp:nvSpPr>
      <dsp:spPr>
        <a:xfrm rot="10800000">
          <a:off x="3498512" y="4291689"/>
          <a:ext cx="673971" cy="78841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N" sz="1800" kern="1200" dirty="0"/>
        </a:p>
      </dsp:txBody>
      <dsp:txXfrm rot="10800000">
        <a:off x="3700703" y="4449373"/>
        <a:ext cx="471780" cy="473051"/>
      </dsp:txXfrm>
    </dsp:sp>
    <dsp:sp modelId="{08B7FB2D-BC7E-442C-BBA9-E0EC1E7C7155}">
      <dsp:nvSpPr>
        <dsp:cNvPr id="0" name=""/>
        <dsp:cNvSpPr/>
      </dsp:nvSpPr>
      <dsp:spPr>
        <a:xfrm>
          <a:off x="1490" y="3732166"/>
          <a:ext cx="3179111" cy="1907466"/>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dirty="0">
              <a:latin typeface="Times New Roman" pitchFamily="18" charset="0"/>
              <a:cs typeface="Times New Roman" pitchFamily="18" charset="0"/>
            </a:rPr>
            <a:t>Ozone can attack many biomolecules, such as the cysteine, methionine, and the </a:t>
          </a:r>
          <a:r>
            <a:rPr lang="en-IN" sz="2200" kern="1200" dirty="0" err="1">
              <a:latin typeface="Times New Roman" pitchFamily="18" charset="0"/>
              <a:cs typeface="Times New Roman" pitchFamily="18" charset="0"/>
            </a:rPr>
            <a:t>histidine</a:t>
          </a:r>
          <a:r>
            <a:rPr lang="en-IN" sz="2200" kern="1200" dirty="0">
              <a:latin typeface="Times New Roman" pitchFamily="18" charset="0"/>
              <a:cs typeface="Times New Roman" pitchFamily="18" charset="0"/>
            </a:rPr>
            <a:t> residues of proteins</a:t>
          </a:r>
          <a:endParaRPr lang="en-IN" sz="2200" kern="1200" dirty="0"/>
        </a:p>
      </dsp:txBody>
      <dsp:txXfrm>
        <a:off x="57358" y="3788034"/>
        <a:ext cx="3067375" cy="179573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F4A12-90D8-4D01-A7C3-526CF5869DF0}">
      <dsp:nvSpPr>
        <dsp:cNvPr id="0" name=""/>
        <dsp:cNvSpPr/>
      </dsp:nvSpPr>
      <dsp:spPr>
        <a:xfrm>
          <a:off x="1305792" y="50603"/>
          <a:ext cx="2428974" cy="2428974"/>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rtl="0">
            <a:lnSpc>
              <a:spcPct val="90000"/>
            </a:lnSpc>
            <a:spcBef>
              <a:spcPct val="0"/>
            </a:spcBef>
            <a:spcAft>
              <a:spcPct val="35000"/>
            </a:spcAft>
            <a:buNone/>
          </a:pPr>
          <a:r>
            <a:rPr lang="en-IN" sz="2400" kern="1200" dirty="0" err="1"/>
            <a:t>Terminalia</a:t>
          </a:r>
          <a:r>
            <a:rPr lang="en-IN" sz="2400" kern="1200" dirty="0"/>
            <a:t> </a:t>
          </a:r>
          <a:r>
            <a:rPr lang="en-IN" sz="2400" kern="1200" dirty="0" err="1"/>
            <a:t>bellerica</a:t>
          </a:r>
          <a:endParaRPr lang="en-IN" sz="2400" kern="1200" dirty="0"/>
        </a:p>
      </dsp:txBody>
      <dsp:txXfrm>
        <a:off x="1629655" y="475674"/>
        <a:ext cx="1781248" cy="1093038"/>
      </dsp:txXfrm>
    </dsp:sp>
    <dsp:sp modelId="{BD2F0CBD-3213-478E-ABCE-DCC51AB956A1}">
      <dsp:nvSpPr>
        <dsp:cNvPr id="0" name=""/>
        <dsp:cNvSpPr/>
      </dsp:nvSpPr>
      <dsp:spPr>
        <a:xfrm>
          <a:off x="2182247" y="1568712"/>
          <a:ext cx="2428974" cy="2428974"/>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rtl="0">
            <a:lnSpc>
              <a:spcPct val="90000"/>
            </a:lnSpc>
            <a:spcBef>
              <a:spcPct val="0"/>
            </a:spcBef>
            <a:spcAft>
              <a:spcPct val="35000"/>
            </a:spcAft>
            <a:buNone/>
          </a:pPr>
          <a:r>
            <a:rPr lang="en-IN" sz="2400" kern="1200"/>
            <a:t>Terminalia chebula </a:t>
          </a:r>
        </a:p>
      </dsp:txBody>
      <dsp:txXfrm>
        <a:off x="2925109" y="2196197"/>
        <a:ext cx="1457384" cy="1335936"/>
      </dsp:txXfrm>
    </dsp:sp>
    <dsp:sp modelId="{598AED00-3A4A-4161-9659-AAF15202DA4F}">
      <dsp:nvSpPr>
        <dsp:cNvPr id="0" name=""/>
        <dsp:cNvSpPr/>
      </dsp:nvSpPr>
      <dsp:spPr>
        <a:xfrm>
          <a:off x="429337" y="1568712"/>
          <a:ext cx="2428974" cy="2428974"/>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rtl="0">
            <a:lnSpc>
              <a:spcPct val="90000"/>
            </a:lnSpc>
            <a:spcBef>
              <a:spcPct val="0"/>
            </a:spcBef>
            <a:spcAft>
              <a:spcPct val="35000"/>
            </a:spcAft>
            <a:buNone/>
          </a:pPr>
          <a:r>
            <a:rPr lang="en-IN" sz="2400" kern="1200"/>
            <a:t>Emblica officinalis</a:t>
          </a:r>
        </a:p>
      </dsp:txBody>
      <dsp:txXfrm>
        <a:off x="658066" y="2196197"/>
        <a:ext cx="1457384" cy="133593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9CF31-45E0-448F-B1A4-8D107973D425}">
      <dsp:nvSpPr>
        <dsp:cNvPr id="0" name=""/>
        <dsp:cNvSpPr/>
      </dsp:nvSpPr>
      <dsp:spPr>
        <a:xfrm>
          <a:off x="0" y="0"/>
          <a:ext cx="7467600" cy="37323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IN" sz="2900" i="1" kern="1200"/>
            <a:t>Triphala</a:t>
          </a:r>
          <a:r>
            <a:rPr lang="en-IN" sz="2900" kern="1200"/>
            <a:t> achieved 100% killing of </a:t>
          </a:r>
          <a:r>
            <a:rPr lang="en-IN" sz="2900" i="1" kern="1200"/>
            <a:t>E faecalis</a:t>
          </a:r>
          <a:r>
            <a:rPr lang="en-IN" sz="2900" kern="1200"/>
            <a:t> at 6 min. This may be attributed to its formulation, which contains three different medicinal plants in equal proportions; in such formulations, different compounds may help enhance the potency of the active compounds, producing an additive or synergistic effect.</a:t>
          </a:r>
        </a:p>
      </dsp:txBody>
      <dsp:txXfrm>
        <a:off x="182196" y="182196"/>
        <a:ext cx="7103208" cy="336790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B04E9-6E74-4CE3-A392-410709F59EBE}">
      <dsp:nvSpPr>
        <dsp:cNvPr id="0" name=""/>
        <dsp:cNvSpPr/>
      </dsp:nvSpPr>
      <dsp:spPr>
        <a:xfrm>
          <a:off x="0" y="2384841"/>
          <a:ext cx="7467600" cy="156471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en-IN" sz="2500" kern="1200"/>
            <a:t>The major advantages of using herbal alternatives are easy availability, cost-effectiveness, longer shelf life, low toxicity, and lack of microbial resistance</a:t>
          </a:r>
        </a:p>
      </dsp:txBody>
      <dsp:txXfrm>
        <a:off x="0" y="2384841"/>
        <a:ext cx="7467600" cy="1564714"/>
      </dsp:txXfrm>
    </dsp:sp>
    <dsp:sp modelId="{C8FE9D46-9911-4810-84B5-845132ACE9BD}">
      <dsp:nvSpPr>
        <dsp:cNvPr id="0" name=""/>
        <dsp:cNvSpPr/>
      </dsp:nvSpPr>
      <dsp:spPr>
        <a:xfrm rot="10800000">
          <a:off x="0" y="1781"/>
          <a:ext cx="7467600" cy="2406530"/>
        </a:xfrm>
        <a:prstGeom prst="upArrowCallout">
          <a:avLst/>
        </a:prstGeom>
        <a:solidFill>
          <a:schemeClr val="accent3">
            <a:hueOff val="7999823"/>
            <a:satOff val="10930"/>
            <a:lumOff val="70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en-IN" sz="2500" kern="1200"/>
            <a:t>Triphala contains fruits that are rich in citric acid, which may aid in removal of the smear layer. </a:t>
          </a:r>
        </a:p>
      </dsp:txBody>
      <dsp:txXfrm rot="10800000">
        <a:off x="0" y="1781"/>
        <a:ext cx="7467600" cy="15636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53501-5A76-454E-8258-A47C1D198B17}">
      <dsp:nvSpPr>
        <dsp:cNvPr id="0" name=""/>
        <dsp:cNvSpPr/>
      </dsp:nvSpPr>
      <dsp:spPr>
        <a:xfrm>
          <a:off x="2346022" y="560122"/>
          <a:ext cx="3732890" cy="3732890"/>
        </a:xfrm>
        <a:prstGeom prst="blockArc">
          <a:avLst>
            <a:gd name="adj1" fmla="val 9000000"/>
            <a:gd name="adj2" fmla="val 16200000"/>
            <a:gd name="adj3" fmla="val 4643"/>
          </a:avLst>
        </a:prstGeom>
        <a:solidFill>
          <a:schemeClr val="accent4">
            <a:hueOff val="1014315"/>
            <a:satOff val="-5728"/>
            <a:lumOff val="-9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73C895-CF7A-4ED8-AFBC-4019DFE8D22A}">
      <dsp:nvSpPr>
        <dsp:cNvPr id="0" name=""/>
        <dsp:cNvSpPr/>
      </dsp:nvSpPr>
      <dsp:spPr>
        <a:xfrm>
          <a:off x="2346022" y="560122"/>
          <a:ext cx="3732890" cy="3732890"/>
        </a:xfrm>
        <a:prstGeom prst="blockArc">
          <a:avLst>
            <a:gd name="adj1" fmla="val 1800000"/>
            <a:gd name="adj2" fmla="val 9000000"/>
            <a:gd name="adj3" fmla="val 4643"/>
          </a:avLst>
        </a:prstGeom>
        <a:solidFill>
          <a:schemeClr val="accent4">
            <a:hueOff val="507158"/>
            <a:satOff val="-2864"/>
            <a:lumOff val="-49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E5295A-2545-4D52-BA75-DB952C401706}">
      <dsp:nvSpPr>
        <dsp:cNvPr id="0" name=""/>
        <dsp:cNvSpPr/>
      </dsp:nvSpPr>
      <dsp:spPr>
        <a:xfrm>
          <a:off x="2346022" y="560122"/>
          <a:ext cx="3732890" cy="3732890"/>
        </a:xfrm>
        <a:prstGeom prst="blockArc">
          <a:avLst>
            <a:gd name="adj1" fmla="val 16200000"/>
            <a:gd name="adj2" fmla="val 1800000"/>
            <a:gd name="adj3" fmla="val 464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3B933A-CE7B-424A-A605-D010BBF08EBE}">
      <dsp:nvSpPr>
        <dsp:cNvPr id="0" name=""/>
        <dsp:cNvSpPr/>
      </dsp:nvSpPr>
      <dsp:spPr>
        <a:xfrm>
          <a:off x="3352696" y="1566795"/>
          <a:ext cx="1719542" cy="1719542"/>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IN" sz="1800" kern="1200" dirty="0"/>
            <a:t>Bio </a:t>
          </a:r>
          <a:r>
            <a:rPr lang="en-IN" sz="1800" kern="1200" dirty="0" err="1"/>
            <a:t>PureMTAD</a:t>
          </a:r>
          <a:r>
            <a:rPr lang="en-IN" sz="1800" kern="1200" dirty="0"/>
            <a:t> (</a:t>
          </a:r>
          <a:r>
            <a:rPr lang="en-IN" sz="1800" kern="1200" dirty="0" err="1"/>
            <a:t>Dentsply</a:t>
          </a:r>
          <a:r>
            <a:rPr lang="en-IN" sz="1800" kern="1200" dirty="0"/>
            <a:t>, Tulsa, OK)  </a:t>
          </a:r>
        </a:p>
        <a:p>
          <a:pPr lvl="0" algn="ctr" defTabSz="2889250" rtl="0">
            <a:lnSpc>
              <a:spcPct val="90000"/>
            </a:lnSpc>
            <a:spcBef>
              <a:spcPct val="0"/>
            </a:spcBef>
            <a:spcAft>
              <a:spcPct val="35000"/>
            </a:spcAft>
            <a:buNone/>
          </a:pPr>
          <a:endParaRPr lang="en-IN" kern="1200" dirty="0"/>
        </a:p>
      </dsp:txBody>
      <dsp:txXfrm>
        <a:off x="3604517" y="1818616"/>
        <a:ext cx="1215900" cy="1215900"/>
      </dsp:txXfrm>
    </dsp:sp>
    <dsp:sp modelId="{22300D6A-7EBF-4A18-9D2B-CF899D59D2A3}">
      <dsp:nvSpPr>
        <dsp:cNvPr id="0" name=""/>
        <dsp:cNvSpPr/>
      </dsp:nvSpPr>
      <dsp:spPr>
        <a:xfrm>
          <a:off x="3610628" y="1614"/>
          <a:ext cx="1203679" cy="1203679"/>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IN" sz="1200" kern="1200" dirty="0"/>
            <a:t>3% doxycycline </a:t>
          </a:r>
          <a:r>
            <a:rPr lang="en-IN" sz="1200" kern="1200" dirty="0" err="1"/>
            <a:t>hyclate</a:t>
          </a:r>
          <a:endParaRPr lang="en-IN" sz="1200" kern="1200" dirty="0"/>
        </a:p>
      </dsp:txBody>
      <dsp:txXfrm>
        <a:off x="3786903" y="177889"/>
        <a:ext cx="851129" cy="851129"/>
      </dsp:txXfrm>
    </dsp:sp>
    <dsp:sp modelId="{449C84AC-D83D-4809-85D6-BB98D3B5FA8F}">
      <dsp:nvSpPr>
        <dsp:cNvPr id="0" name=""/>
        <dsp:cNvSpPr/>
      </dsp:nvSpPr>
      <dsp:spPr>
        <a:xfrm>
          <a:off x="5189490" y="2736283"/>
          <a:ext cx="1203679" cy="1203679"/>
        </a:xfrm>
        <a:prstGeom prst="ellipse">
          <a:avLst/>
        </a:prstGeom>
        <a:solidFill>
          <a:schemeClr val="accent4">
            <a:hueOff val="507158"/>
            <a:satOff val="-2864"/>
            <a:lumOff val="-490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IN" sz="1200" kern="1200"/>
            <a:t>4.25% cirtic acid, </a:t>
          </a:r>
        </a:p>
      </dsp:txBody>
      <dsp:txXfrm>
        <a:off x="5365765" y="2912558"/>
        <a:ext cx="851129" cy="851129"/>
      </dsp:txXfrm>
    </dsp:sp>
    <dsp:sp modelId="{EB253EBA-BAE9-43DC-A16A-10A6DC6A282C}">
      <dsp:nvSpPr>
        <dsp:cNvPr id="0" name=""/>
        <dsp:cNvSpPr/>
      </dsp:nvSpPr>
      <dsp:spPr>
        <a:xfrm>
          <a:off x="2031766" y="2736283"/>
          <a:ext cx="1203679" cy="1203679"/>
        </a:xfrm>
        <a:prstGeom prst="ellipse">
          <a:avLst/>
        </a:prstGeom>
        <a:solidFill>
          <a:schemeClr val="accent4">
            <a:hueOff val="1014315"/>
            <a:satOff val="-5728"/>
            <a:lumOff val="-980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IN" sz="1200" kern="1200"/>
            <a:t>polysorbate - 80 (Tween 80) detergent .</a:t>
          </a:r>
        </a:p>
      </dsp:txBody>
      <dsp:txXfrm>
        <a:off x="2208041" y="2912558"/>
        <a:ext cx="851129" cy="8511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88B39-EF7A-4629-B209-A5686C15CA01}">
      <dsp:nvSpPr>
        <dsp:cNvPr id="0" name=""/>
        <dsp:cNvSpPr/>
      </dsp:nvSpPr>
      <dsp:spPr>
        <a:xfrm>
          <a:off x="0" y="2384841"/>
          <a:ext cx="7467600" cy="156471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dirty="0" err="1"/>
            <a:t>Polysorbate</a:t>
          </a:r>
          <a:r>
            <a:rPr lang="en-US" sz="2800" kern="1200" dirty="0"/>
            <a:t> 80 and citric acid act in unison as a surfactant to increase the wetting effect of solution to help breakdown the smear layer.</a:t>
          </a:r>
          <a:endParaRPr lang="en-IN" sz="2800" kern="1200" dirty="0"/>
        </a:p>
      </dsp:txBody>
      <dsp:txXfrm>
        <a:off x="0" y="2384841"/>
        <a:ext cx="7467600" cy="1564714"/>
      </dsp:txXfrm>
    </dsp:sp>
    <dsp:sp modelId="{729FFE25-423C-4560-8434-3621A271ED84}">
      <dsp:nvSpPr>
        <dsp:cNvPr id="0" name=""/>
        <dsp:cNvSpPr/>
      </dsp:nvSpPr>
      <dsp:spPr>
        <a:xfrm rot="10800000">
          <a:off x="0" y="1781"/>
          <a:ext cx="7467600" cy="2406530"/>
        </a:xfrm>
        <a:prstGeom prst="upArrowCallout">
          <a:avLst/>
        </a:prstGeom>
        <a:solidFill>
          <a:schemeClr val="accent4">
            <a:hueOff val="1014315"/>
            <a:satOff val="-5728"/>
            <a:lumOff val="-980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a:t>Doxycycline assists in killing bacteria found in canal anatomy. </a:t>
          </a:r>
          <a:endParaRPr lang="en-IN" sz="2800" kern="1200"/>
        </a:p>
      </dsp:txBody>
      <dsp:txXfrm rot="10800000">
        <a:off x="0" y="1781"/>
        <a:ext cx="7467600" cy="15636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C16B4-54ED-45A1-8689-1FE72579466E}">
      <dsp:nvSpPr>
        <dsp:cNvPr id="0" name=""/>
        <dsp:cNvSpPr/>
      </dsp:nvSpPr>
      <dsp:spPr>
        <a:xfrm>
          <a:off x="0" y="40347"/>
          <a:ext cx="7467600" cy="190220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err="1"/>
            <a:t>Shabahang</a:t>
          </a:r>
          <a:r>
            <a:rPr lang="en-US" sz="2300" kern="1200" dirty="0"/>
            <a:t> and </a:t>
          </a:r>
          <a:r>
            <a:rPr lang="en-US" sz="2300" kern="1200" dirty="0" err="1"/>
            <a:t>Torabinejad</a:t>
          </a:r>
          <a:r>
            <a:rPr lang="en-US" sz="2300" kern="1200" dirty="0"/>
            <a:t> found the combination of 1.3% </a:t>
          </a:r>
          <a:r>
            <a:rPr lang="en-US" sz="2300" kern="1200" dirty="0" err="1"/>
            <a:t>NaOCl</a:t>
          </a:r>
          <a:r>
            <a:rPr lang="en-US" sz="2300" kern="1200" dirty="0"/>
            <a:t> as a root canal irrigant with MTAD as a final rinse was more effective against </a:t>
          </a:r>
          <a:r>
            <a:rPr lang="en-US" sz="2300" i="1" kern="1200" dirty="0"/>
            <a:t>E. faecalis </a:t>
          </a:r>
          <a:r>
            <a:rPr lang="en-US" sz="2300" kern="1200" dirty="0"/>
            <a:t>than 5.25% </a:t>
          </a:r>
          <a:r>
            <a:rPr lang="en-US" sz="2300" kern="1200" dirty="0" err="1"/>
            <a:t>NaOCl</a:t>
          </a:r>
          <a:r>
            <a:rPr lang="en-US" sz="2300" kern="1200" dirty="0"/>
            <a:t> with 17% EDTA. </a:t>
          </a:r>
          <a:endParaRPr lang="en-IN" sz="2300" kern="1200" dirty="0"/>
        </a:p>
      </dsp:txBody>
      <dsp:txXfrm>
        <a:off x="92858" y="133205"/>
        <a:ext cx="7281884" cy="1716484"/>
      </dsp:txXfrm>
    </dsp:sp>
    <dsp:sp modelId="{C82E3BB5-E20D-44B0-918F-B7987632DF18}">
      <dsp:nvSpPr>
        <dsp:cNvPr id="0" name=""/>
        <dsp:cNvSpPr/>
      </dsp:nvSpPr>
      <dsp:spPr>
        <a:xfrm>
          <a:off x="0" y="2008788"/>
          <a:ext cx="7467600" cy="1902200"/>
        </a:xfrm>
        <a:prstGeom prst="roundRect">
          <a:avLst/>
        </a:prstGeom>
        <a:solidFill>
          <a:schemeClr val="accent4">
            <a:hueOff val="1014315"/>
            <a:satOff val="-5728"/>
            <a:lumOff val="-980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t>However, </a:t>
          </a:r>
          <a:r>
            <a:rPr lang="en-US" sz="2300" kern="1200" dirty="0" err="1"/>
            <a:t>Dunavant</a:t>
          </a:r>
          <a:r>
            <a:rPr lang="en-US" sz="2300" kern="1200" dirty="0"/>
            <a:t> et al compared the efficacy of irrigants against </a:t>
          </a:r>
          <a:r>
            <a:rPr lang="en-US" sz="2300" i="1" kern="1200" dirty="0"/>
            <a:t>E. faecalis </a:t>
          </a:r>
          <a:r>
            <a:rPr lang="en-US" sz="2300" kern="1200" dirty="0"/>
            <a:t>biofilms in vitro, found 6% and 1% </a:t>
          </a:r>
          <a:r>
            <a:rPr lang="en-US" sz="2300" kern="1200" dirty="0" err="1"/>
            <a:t>NaOCl</a:t>
          </a:r>
          <a:r>
            <a:rPr lang="en-US" sz="2300" kern="1200" dirty="0"/>
            <a:t> were significantly more efficient in eliminating </a:t>
          </a:r>
          <a:r>
            <a:rPr lang="en-US" sz="2300" i="1" kern="1200" dirty="0"/>
            <a:t>E. faecalis </a:t>
          </a:r>
          <a:r>
            <a:rPr lang="en-US" sz="2300" kern="1200" dirty="0"/>
            <a:t>biofilms than Smear Clear, REDTA, and </a:t>
          </a:r>
          <a:r>
            <a:rPr lang="en-US" sz="2300" kern="1200" dirty="0" err="1"/>
            <a:t>Biopure</a:t>
          </a:r>
          <a:r>
            <a:rPr lang="en-US" sz="2300" kern="1200" dirty="0"/>
            <a:t> MTAD. </a:t>
          </a:r>
          <a:endParaRPr lang="en-IN" sz="2300" kern="1200" dirty="0"/>
        </a:p>
      </dsp:txBody>
      <dsp:txXfrm>
        <a:off x="92858" y="2101646"/>
        <a:ext cx="7281884" cy="17164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42269-2E0E-4FAF-B645-B455044B4F28}">
      <dsp:nvSpPr>
        <dsp:cNvPr id="0" name=""/>
        <dsp:cNvSpPr/>
      </dsp:nvSpPr>
      <dsp:spPr>
        <a:xfrm>
          <a:off x="0" y="157488"/>
          <a:ext cx="7467600" cy="363636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None/>
          </a:pPr>
          <a:r>
            <a:rPr lang="en-US" sz="3700" kern="1200"/>
            <a:t>MTAD removes the smear layer efficiently from the instrumented root canals, and allow the penetration of doxycycline into root canal irregularities and dentinal tubules. </a:t>
          </a:r>
          <a:endParaRPr lang="en-IN" sz="3700" kern="1200"/>
        </a:p>
      </dsp:txBody>
      <dsp:txXfrm>
        <a:off x="177512" y="335000"/>
        <a:ext cx="7112576" cy="32813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F6936-3277-400F-A0B7-287299805D3A}">
      <dsp:nvSpPr>
        <dsp:cNvPr id="0" name=""/>
        <dsp:cNvSpPr/>
      </dsp:nvSpPr>
      <dsp:spPr>
        <a:xfrm>
          <a:off x="0" y="160379"/>
          <a:ext cx="7467600" cy="116795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t>MTAD is less destructive to tooth structure compared with EDTA when used as a final irrigant.</a:t>
          </a:r>
          <a:endParaRPr lang="en-IN" sz="2200" kern="1200" dirty="0"/>
        </a:p>
      </dsp:txBody>
      <dsp:txXfrm>
        <a:off x="57015" y="217394"/>
        <a:ext cx="7353570" cy="1053922"/>
      </dsp:txXfrm>
    </dsp:sp>
    <dsp:sp modelId="{3D45D8AB-4787-4379-8739-515BBF893D44}">
      <dsp:nvSpPr>
        <dsp:cNvPr id="0" name=""/>
        <dsp:cNvSpPr/>
      </dsp:nvSpPr>
      <dsp:spPr>
        <a:xfrm>
          <a:off x="0" y="1391692"/>
          <a:ext cx="7467600" cy="116795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t>MTAD does not significantly change the structure of dentinal tubules when used in conjunction with </a:t>
          </a:r>
          <a:r>
            <a:rPr lang="en-US" sz="2200" kern="1200" dirty="0" err="1"/>
            <a:t>NaOCl</a:t>
          </a:r>
          <a:r>
            <a:rPr lang="en-US" sz="2200" kern="1200" dirty="0"/>
            <a:t> as a root canal irrigant. </a:t>
          </a:r>
          <a:endParaRPr lang="en-IN" sz="2200" kern="1200" dirty="0"/>
        </a:p>
      </dsp:txBody>
      <dsp:txXfrm>
        <a:off x="57015" y="1448707"/>
        <a:ext cx="7353570" cy="1053922"/>
      </dsp:txXfrm>
    </dsp:sp>
    <dsp:sp modelId="{712ED8F0-FC3A-4D9B-88CE-FE73048A9E8D}">
      <dsp:nvSpPr>
        <dsp:cNvPr id="0" name=""/>
        <dsp:cNvSpPr/>
      </dsp:nvSpPr>
      <dsp:spPr>
        <a:xfrm>
          <a:off x="0" y="2623004"/>
          <a:ext cx="7467600" cy="116795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t>In the apical third, canals irrigated with MTAD (final irrigation) were cleaner, as judged from scanning electron micrographs, compared with final irrigation with EDTA .  </a:t>
          </a:r>
          <a:endParaRPr lang="en-IN" sz="2200" kern="1200"/>
        </a:p>
      </dsp:txBody>
      <dsp:txXfrm>
        <a:off x="57015" y="2680019"/>
        <a:ext cx="7353570" cy="10539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F8169-659F-4A82-B1E8-D2DE85B411B7}">
      <dsp:nvSpPr>
        <dsp:cNvPr id="0" name=""/>
        <dsp:cNvSpPr/>
      </dsp:nvSpPr>
      <dsp:spPr>
        <a:xfrm>
          <a:off x="0" y="27618"/>
          <a:ext cx="7467600" cy="38961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None/>
          </a:pPr>
          <a:r>
            <a:rPr lang="en-US" sz="3700" kern="1200" dirty="0" err="1"/>
            <a:t>Beltz</a:t>
          </a:r>
          <a:r>
            <a:rPr lang="en-US" sz="3700" kern="1200" dirty="0"/>
            <a:t> et al.</a:t>
          </a:r>
          <a:r>
            <a:rPr lang="en-US" sz="3700" kern="1200" baseline="30000" dirty="0"/>
            <a:t> </a:t>
          </a:r>
          <a:r>
            <a:rPr lang="en-US" sz="3700" kern="1200" dirty="0"/>
            <a:t> compared the tissue-solubilizing action of MTAD, </a:t>
          </a:r>
          <a:r>
            <a:rPr lang="en-US" sz="3700" kern="1200" dirty="0" err="1"/>
            <a:t>NaOCl</a:t>
          </a:r>
          <a:r>
            <a:rPr lang="en-US" sz="3700" kern="1200" dirty="0"/>
            <a:t>, and EDTA. </a:t>
          </a:r>
        </a:p>
        <a:p>
          <a:pPr marL="0" lvl="0" indent="0" algn="l" defTabSz="1644650" rtl="0">
            <a:lnSpc>
              <a:spcPct val="90000"/>
            </a:lnSpc>
            <a:spcBef>
              <a:spcPct val="0"/>
            </a:spcBef>
            <a:spcAft>
              <a:spcPct val="35000"/>
            </a:spcAft>
            <a:buNone/>
          </a:pPr>
          <a:r>
            <a:rPr lang="en-US" sz="3700" kern="1200" dirty="0"/>
            <a:t>MTAD solubilized dentine well, whereas organic pulp tissue was clearly more unaffected.</a:t>
          </a:r>
          <a:endParaRPr lang="en-IN" sz="3700" kern="1200" dirty="0"/>
        </a:p>
      </dsp:txBody>
      <dsp:txXfrm>
        <a:off x="190192" y="217810"/>
        <a:ext cx="7087216" cy="35157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EB63D-1472-486B-AA73-37B283D2200E}">
      <dsp:nvSpPr>
        <dsp:cNvPr id="0" name=""/>
        <dsp:cNvSpPr/>
      </dsp:nvSpPr>
      <dsp:spPr>
        <a:xfrm>
          <a:off x="0" y="238218"/>
          <a:ext cx="7467600" cy="34749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dirty="0"/>
            <a:t>Zhang et al.</a:t>
          </a:r>
          <a:r>
            <a:rPr lang="en-US" sz="2700" kern="1200" baseline="30000" dirty="0"/>
            <a:t> </a:t>
          </a:r>
          <a:r>
            <a:rPr lang="en-US" sz="2700" kern="1200" dirty="0"/>
            <a:t>evaluated the cytotoxicity of MTAD on fibroblasts by comparing the 50% inhibitory dose with other irrigating regimens. The results showed that MTAD is less cytotoxic than </a:t>
          </a:r>
          <a:r>
            <a:rPr lang="en-US" sz="2700" kern="1200" dirty="0" err="1"/>
            <a:t>eugenol</a:t>
          </a:r>
          <a:r>
            <a:rPr lang="en-US" sz="2700" kern="1200" dirty="0"/>
            <a:t>, 3% H2O2, Ca(OH)2 paste, 5.25% </a:t>
          </a:r>
          <a:r>
            <a:rPr lang="en-US" sz="2700" kern="1200" dirty="0" err="1"/>
            <a:t>NaOCl</a:t>
          </a:r>
          <a:r>
            <a:rPr lang="en-US" sz="2700" kern="1200" dirty="0"/>
            <a:t>, </a:t>
          </a:r>
          <a:r>
            <a:rPr lang="en-US" sz="2700" kern="1200" dirty="0" err="1"/>
            <a:t>Peridex</a:t>
          </a:r>
          <a:r>
            <a:rPr lang="en-US" sz="2700" kern="1200" dirty="0"/>
            <a:t> (a CHX mouth rinse with additives), and EDTA, but more cytotoxic than 2.63%,1.31%, and 0.66% </a:t>
          </a:r>
          <a:r>
            <a:rPr lang="en-US" sz="2700" kern="1200" dirty="0" err="1"/>
            <a:t>NaOCl</a:t>
          </a:r>
          <a:r>
            <a:rPr lang="en-US" sz="2700" kern="1200" dirty="0"/>
            <a:t> </a:t>
          </a:r>
          <a:endParaRPr lang="en-IN" sz="2700" kern="1200" dirty="0"/>
        </a:p>
      </dsp:txBody>
      <dsp:txXfrm>
        <a:off x="169631" y="407849"/>
        <a:ext cx="7128338" cy="31356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7B6CD-4714-44E8-84E7-9D07116908FD}">
      <dsp:nvSpPr>
        <dsp:cNvPr id="0" name=""/>
        <dsp:cNvSpPr/>
      </dsp:nvSpPr>
      <dsp:spPr>
        <a:xfrm>
          <a:off x="911" y="909128"/>
          <a:ext cx="3555131" cy="213307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t>For person who have shown hypersensitivity to doxycycline or any other tetracycline. </a:t>
          </a:r>
          <a:endParaRPr lang="en-IN" sz="2100" kern="1200"/>
        </a:p>
      </dsp:txBody>
      <dsp:txXfrm>
        <a:off x="911" y="909128"/>
        <a:ext cx="3555131" cy="2133079"/>
      </dsp:txXfrm>
    </dsp:sp>
    <dsp:sp modelId="{C4A6E9C7-3910-4A7F-A548-873B520BCE30}">
      <dsp:nvSpPr>
        <dsp:cNvPr id="0" name=""/>
        <dsp:cNvSpPr/>
      </dsp:nvSpPr>
      <dsp:spPr>
        <a:xfrm>
          <a:off x="3911556" y="909128"/>
          <a:ext cx="3555131" cy="213307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t>While the amount of doxycycline present in MTAD is low. It is not recommended for use in patient who are pregnant, nursing or in children under age of 8 yrs. </a:t>
          </a:r>
          <a:endParaRPr lang="en-IN" sz="2100" kern="1200"/>
        </a:p>
      </dsp:txBody>
      <dsp:txXfrm>
        <a:off x="3911556" y="909128"/>
        <a:ext cx="3555131" cy="213307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C8993E-EB0A-4FB3-80A2-6074F11E8C3E}" type="datetimeFigureOut">
              <a:rPr lang="en-IN" smtClean="0"/>
              <a:pPr/>
              <a:t>18-04-2023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C3195C-BA85-451D-A468-3B0A719F4E19}" type="slidenum">
              <a:rPr lang="en-IN" smtClean="0"/>
              <a:pPr/>
              <a:t>‹#›</a:t>
            </a:fld>
            <a:endParaRPr lang="en-IN"/>
          </a:p>
        </p:txBody>
      </p:sp>
    </p:spTree>
    <p:extLst>
      <p:ext uri="{BB962C8B-B14F-4D97-AF65-F5344CB8AC3E}">
        <p14:creationId xmlns:p14="http://schemas.microsoft.com/office/powerpoint/2010/main" val="27754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Slide Number Placeholder 3"/>
          <p:cNvSpPr>
            <a:spLocks noGrp="1"/>
          </p:cNvSpPr>
          <p:nvPr>
            <p:ph type="sldNum" sz="quarter" idx="10"/>
          </p:nvPr>
        </p:nvSpPr>
        <p:spPr/>
        <p:txBody>
          <a:bodyPr/>
          <a:lstStyle/>
          <a:p>
            <a:fld id="{37126F77-CF2F-4C1C-86AA-46D908D5217B}" type="slidenum">
              <a:rPr lang="en-SG" smtClean="0"/>
              <a:pPr/>
              <a:t>4</a:t>
            </a:fld>
            <a:endParaRPr lang="en-SG"/>
          </a:p>
        </p:txBody>
      </p:sp>
    </p:spTree>
    <p:extLst>
      <p:ext uri="{BB962C8B-B14F-4D97-AF65-F5344CB8AC3E}">
        <p14:creationId xmlns:p14="http://schemas.microsoft.com/office/powerpoint/2010/main" val="2630614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was designed to be used as a final root canal rinse before obturation</a:t>
            </a:r>
          </a:p>
        </p:txBody>
      </p:sp>
      <p:sp>
        <p:nvSpPr>
          <p:cNvPr id="4" name="Slide Number Placeholder 3"/>
          <p:cNvSpPr>
            <a:spLocks noGrp="1"/>
          </p:cNvSpPr>
          <p:nvPr>
            <p:ph type="sldNum" sz="quarter" idx="10"/>
          </p:nvPr>
        </p:nvSpPr>
        <p:spPr/>
        <p:txBody>
          <a:bodyPr/>
          <a:lstStyle/>
          <a:p>
            <a:fld id="{E5C3195C-BA85-451D-A468-3B0A719F4E19}" type="slidenum">
              <a:rPr lang="en-IN" smtClean="0"/>
              <a:pPr/>
              <a:t>7</a:t>
            </a:fld>
            <a:endParaRPr lang="en-IN"/>
          </a:p>
        </p:txBody>
      </p:sp>
    </p:spTree>
    <p:extLst>
      <p:ext uri="{BB962C8B-B14F-4D97-AF65-F5344CB8AC3E}">
        <p14:creationId xmlns:p14="http://schemas.microsoft.com/office/powerpoint/2010/main" val="991075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  3 different systems for generating ozone gas:</a:t>
            </a:r>
          </a:p>
          <a:p>
            <a:endParaRPr lang="en-IN" dirty="0"/>
          </a:p>
        </p:txBody>
      </p:sp>
      <p:sp>
        <p:nvSpPr>
          <p:cNvPr id="4" name="Slide Number Placeholder 3"/>
          <p:cNvSpPr>
            <a:spLocks noGrp="1"/>
          </p:cNvSpPr>
          <p:nvPr>
            <p:ph type="sldNum" sz="quarter" idx="10"/>
          </p:nvPr>
        </p:nvSpPr>
        <p:spPr/>
        <p:txBody>
          <a:bodyPr/>
          <a:lstStyle/>
          <a:p>
            <a:fld id="{E5C3195C-BA85-451D-A468-3B0A719F4E19}" type="slidenum">
              <a:rPr lang="en-IN" smtClean="0"/>
              <a:pPr/>
              <a:t>31</a:t>
            </a:fld>
            <a:endParaRPr lang="en-IN"/>
          </a:p>
        </p:txBody>
      </p:sp>
    </p:spTree>
    <p:extLst>
      <p:ext uri="{BB962C8B-B14F-4D97-AF65-F5344CB8AC3E}">
        <p14:creationId xmlns:p14="http://schemas.microsoft.com/office/powerpoint/2010/main" val="2024879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It is generally accepted that the</a:t>
            </a:r>
          </a:p>
          <a:p>
            <a:r>
              <a:rPr lang="en-IN" dirty="0"/>
              <a:t>oxidant potential of ozone induces the</a:t>
            </a:r>
          </a:p>
          <a:p>
            <a:r>
              <a:rPr lang="en-IN" dirty="0"/>
              <a:t>destruction of cell walls and cytoplasmic</a:t>
            </a:r>
          </a:p>
          <a:p>
            <a:r>
              <a:rPr lang="en-IN" dirty="0"/>
              <a:t>membranes of bacteria and fungi</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C101A11-F808-45B4-996B-A576F1C9EB8D}" type="slidenum">
              <a:rPr lang="en-IN" smtClean="0"/>
              <a:pPr eaLnBrk="1" hangingPunct="1"/>
              <a:t>33</a:t>
            </a:fld>
            <a:endParaRPr lang="en-IN"/>
          </a:p>
        </p:txBody>
      </p:sp>
    </p:spTree>
    <p:extLst>
      <p:ext uri="{BB962C8B-B14F-4D97-AF65-F5344CB8AC3E}">
        <p14:creationId xmlns:p14="http://schemas.microsoft.com/office/powerpoint/2010/main" val="4170289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Its antimicrobial action has been demonstrated against bacterial strains such as:</a:t>
            </a:r>
            <a:endParaRPr lang="en-SG" sz="1200" dirty="0"/>
          </a:p>
          <a:p>
            <a:endParaRPr lang="en-IN" dirty="0"/>
          </a:p>
        </p:txBody>
      </p:sp>
      <p:sp>
        <p:nvSpPr>
          <p:cNvPr id="4" name="Slide Number Placeholder 3"/>
          <p:cNvSpPr>
            <a:spLocks noGrp="1"/>
          </p:cNvSpPr>
          <p:nvPr>
            <p:ph type="sldNum" sz="quarter" idx="10"/>
          </p:nvPr>
        </p:nvSpPr>
        <p:spPr/>
        <p:txBody>
          <a:bodyPr/>
          <a:lstStyle/>
          <a:p>
            <a:fld id="{E5C3195C-BA85-451D-A468-3B0A719F4E19}" type="slidenum">
              <a:rPr lang="en-IN" smtClean="0"/>
              <a:pPr/>
              <a:t>34</a:t>
            </a:fld>
            <a:endParaRPr lang="en-IN"/>
          </a:p>
        </p:txBody>
      </p:sp>
    </p:spTree>
    <p:extLst>
      <p:ext uri="{BB962C8B-B14F-4D97-AF65-F5344CB8AC3E}">
        <p14:creationId xmlns:p14="http://schemas.microsoft.com/office/powerpoint/2010/main" val="1620886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following are contraindications for use of ozone therapy:</a:t>
            </a:r>
            <a:endParaRPr lang="en-IN" dirty="0"/>
          </a:p>
          <a:p>
            <a:endParaRPr lang="en-IN" dirty="0"/>
          </a:p>
        </p:txBody>
      </p:sp>
      <p:sp>
        <p:nvSpPr>
          <p:cNvPr id="4" name="Slide Number Placeholder 3"/>
          <p:cNvSpPr>
            <a:spLocks noGrp="1"/>
          </p:cNvSpPr>
          <p:nvPr>
            <p:ph type="sldNum" sz="quarter" idx="10"/>
          </p:nvPr>
        </p:nvSpPr>
        <p:spPr/>
        <p:txBody>
          <a:bodyPr/>
          <a:lstStyle/>
          <a:p>
            <a:fld id="{E5C3195C-BA85-451D-A468-3B0A719F4E19}" type="slidenum">
              <a:rPr lang="en-IN" smtClean="0"/>
              <a:pPr/>
              <a:t>37</a:t>
            </a:fld>
            <a:endParaRPr lang="en-IN"/>
          </a:p>
        </p:txBody>
      </p:sp>
    </p:spTree>
    <p:extLst>
      <p:ext uri="{BB962C8B-B14F-4D97-AF65-F5344CB8AC3E}">
        <p14:creationId xmlns:p14="http://schemas.microsoft.com/office/powerpoint/2010/main" val="1427729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AC22BE7D-50BB-4F65-9956-C05919569DBD}" type="datetimeFigureOut">
              <a:rPr lang="en-IN" smtClean="0"/>
              <a:pPr/>
              <a:t>18-04-2023</a:t>
            </a:fld>
            <a:endParaRPr lang="en-IN"/>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IN"/>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3E5F1F8F-ABDD-47D0-B937-EE050D03A143}" type="slidenum">
              <a:rPr lang="en-IN" smtClean="0"/>
              <a:pPr/>
              <a:t>‹#›</a:t>
            </a:fld>
            <a:endParaRPr lang="en-IN"/>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E5F1F8F-ABDD-47D0-B937-EE050D03A143}"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E5F1F8F-ABDD-47D0-B937-EE050D03A143}"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E5F1F8F-ABDD-47D0-B937-EE050D03A143}"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E5F1F8F-ABDD-47D0-B937-EE050D03A143}"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E5F1F8F-ABDD-47D0-B937-EE050D03A143}" type="slidenum">
              <a:rPr lang="en-IN" smtClean="0"/>
              <a:pPr/>
              <a:t>‹#›</a:t>
            </a:fld>
            <a:endParaRPr lang="en-IN"/>
          </a:p>
        </p:txBody>
      </p:sp>
      <p:sp>
        <p:nvSpPr>
          <p:cNvPr id="9" name="Content Placeholder 8"/>
          <p:cNvSpPr>
            <a:spLocks noGrp="1"/>
          </p:cNvSpPr>
          <p:nvPr>
            <p:ph sz="quarter" idx="13"/>
          </p:nvPr>
        </p:nvSpPr>
        <p:spPr>
          <a:xfrm>
            <a:off x="841248"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E5F1F8F-ABDD-47D0-B937-EE050D03A143}" type="slidenum">
              <a:rPr lang="en-IN" smtClean="0"/>
              <a:pPr/>
              <a:t>‹#›</a:t>
            </a:fld>
            <a:endParaRPr lang="en-IN"/>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E5F1F8F-ABDD-47D0-B937-EE050D03A143}"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E5F1F8F-ABDD-47D0-B937-EE050D03A143}"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E5F1F8F-ABDD-47D0-B937-EE050D03A143}"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E5F1F8F-ABDD-47D0-B937-EE050D03A143}"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AC22BE7D-50BB-4F65-9956-C05919569DBD}" type="datetimeFigureOut">
              <a:rPr lang="en-IN" smtClean="0"/>
              <a:pPr/>
              <a:t>18-04-2023</a:t>
            </a:fld>
            <a:endParaRPr lang="en-IN"/>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IN"/>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3E5F1F8F-ABDD-47D0-B937-EE050D03A143}"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in/url?sa=i&amp;rct=j&amp;q=biopure+mtad&amp;source=images&amp;cd=&amp;cad=rja&amp;docid=wTM4lE6OVzPhGM&amp;tbnid=8PNmU4mjgxidGM:&amp;ved=0CAUQjRw&amp;url=http://www.tulsadentalspecialties.com/default/endodontics/activation/biopuremtad.aspx&amp;ei=y3_lUeatO4SYrAedk4C4Dw&amp;bvm=bv.48705608,d.bmk&amp;psig=AFQjCNHGT5Sy77aF_eSWXCBNdcgabsWZTw&amp;ust=137408134810232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1404938" y="1143000"/>
            <a:ext cx="7488237" cy="415925"/>
          </a:xfrm>
          <a:prstGeom prst="rect">
            <a:avLst/>
          </a:prstGeom>
          <a:noFill/>
          <a:ln w="9525">
            <a:noFill/>
            <a:miter lim="800000"/>
            <a:headEnd/>
            <a:tailEnd/>
          </a:ln>
        </p:spPr>
        <p:txBody>
          <a:bodyPr>
            <a:spAutoFit/>
          </a:bodyPr>
          <a:lstStyle/>
          <a:p>
            <a:pPr eaLnBrk="1" hangingPunct="1"/>
            <a:r>
              <a:rPr lang="en-US" sz="2100">
                <a:latin typeface="Book Antiqua" pitchFamily="18" charset="0"/>
              </a:rPr>
              <a:t>RUNGTA COLLEGE OF DENTAL SCIENCES &amp; RESEARCH </a:t>
            </a:r>
          </a:p>
        </p:txBody>
      </p:sp>
      <p:sp>
        <p:nvSpPr>
          <p:cNvPr id="8195" name="TextBox 3"/>
          <p:cNvSpPr txBox="1">
            <a:spLocks noChangeArrowheads="1"/>
          </p:cNvSpPr>
          <p:nvPr/>
        </p:nvSpPr>
        <p:spPr bwMode="auto">
          <a:xfrm>
            <a:off x="109538" y="2708275"/>
            <a:ext cx="5453062" cy="830997"/>
          </a:xfrm>
          <a:prstGeom prst="rect">
            <a:avLst/>
          </a:prstGeom>
          <a:noFill/>
          <a:ln w="9525">
            <a:noFill/>
            <a:miter lim="800000"/>
            <a:headEnd/>
            <a:tailEnd/>
          </a:ln>
        </p:spPr>
        <p:txBody>
          <a:bodyPr wrap="square">
            <a:spAutoFit/>
          </a:bodyPr>
          <a:lstStyle/>
          <a:p>
            <a:r>
              <a:rPr lang="en-US" sz="2100" dirty="0">
                <a:latin typeface="Book Antiqua" pitchFamily="18" charset="0"/>
              </a:rPr>
              <a:t>TITLE OF THE TOPIC:</a:t>
            </a:r>
            <a:r>
              <a:rPr lang="en-IN" sz="2400" dirty="0"/>
              <a:t>IRRIGANTS AND IRRIGATION</a:t>
            </a:r>
            <a:endParaRPr lang="en-US" sz="2100" dirty="0">
              <a:latin typeface="Book Antiqua" pitchFamily="18" charset="0"/>
            </a:endParaRPr>
          </a:p>
        </p:txBody>
      </p:sp>
      <p:sp>
        <p:nvSpPr>
          <p:cNvPr id="8196" name="TextBox 5"/>
          <p:cNvSpPr txBox="1">
            <a:spLocks noChangeArrowheads="1"/>
          </p:cNvSpPr>
          <p:nvPr/>
        </p:nvSpPr>
        <p:spPr bwMode="auto">
          <a:xfrm>
            <a:off x="152400" y="5143500"/>
            <a:ext cx="8545513" cy="738188"/>
          </a:xfrm>
          <a:prstGeom prst="rect">
            <a:avLst/>
          </a:prstGeom>
          <a:noFill/>
          <a:ln w="9525">
            <a:noFill/>
            <a:miter lim="800000"/>
            <a:headEnd/>
            <a:tailEnd/>
          </a:ln>
        </p:spPr>
        <p:txBody>
          <a:bodyPr>
            <a:spAutoFit/>
          </a:bodyPr>
          <a:lstStyle/>
          <a:p>
            <a:pPr algn="ctr" eaLnBrk="1" hangingPunct="1"/>
            <a:r>
              <a:rPr lang="en-US" sz="2100">
                <a:latin typeface="Book Antiqua" pitchFamily="18" charset="0"/>
              </a:rPr>
              <a:t>DEPARTMENT OF CONSERVATIVE DENTISTRY AND ENDODONTICS  </a:t>
            </a:r>
          </a:p>
        </p:txBody>
      </p:sp>
      <p:pic>
        <p:nvPicPr>
          <p:cNvPr id="8197" name="Picture 6"/>
          <p:cNvPicPr>
            <a:picLocks noChangeAspect="1" noChangeArrowheads="1"/>
          </p:cNvPicPr>
          <p:nvPr/>
        </p:nvPicPr>
        <p:blipFill>
          <a:blip r:embed="rId2"/>
          <a:srcRect l="15781" r="15781"/>
          <a:stretch>
            <a:fillRect/>
          </a:stretch>
        </p:blipFill>
        <p:spPr bwMode="auto">
          <a:xfrm>
            <a:off x="0" y="846138"/>
            <a:ext cx="1393825" cy="1585912"/>
          </a:xfrm>
          <a:prstGeom prst="rect">
            <a:avLst/>
          </a:prstGeom>
          <a:noFill/>
          <a:ln w="9525">
            <a:noFill/>
            <a:miter lim="800000"/>
            <a:headEnd/>
            <a:tailEnd/>
          </a:ln>
        </p:spPr>
      </p:pic>
      <p:sp>
        <p:nvSpPr>
          <p:cNvPr id="8198" name="Slide Number Placeholder 1"/>
          <p:cNvSpPr>
            <a:spLocks noGrp="1" noChangeArrowheads="1"/>
          </p:cNvSpPr>
          <p:nvPr>
            <p:ph type="sldNum" sz="quarter" idx="12"/>
          </p:nvPr>
        </p:nvSpPr>
        <p:spPr bwMode="auto">
          <a:noFill/>
          <a:ln>
            <a:miter lim="800000"/>
            <a:headEnd/>
            <a:tailEnd/>
          </a:ln>
        </p:spPr>
        <p:txBody>
          <a:bodyPr/>
          <a:lstStyle/>
          <a:p>
            <a:fld id="{ABB316D7-244F-4C8F-8BC5-1F0226160AD8}" type="slidenum">
              <a:rPr lang="en-US"/>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Effect on microbial flora</a:t>
            </a:r>
            <a:br>
              <a:rPr lang="en-IN" sz="4400" dirty="0"/>
            </a:br>
            <a:endParaRPr lang="en-IN"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57295314"/>
              </p:ext>
            </p:extLst>
          </p:nvPr>
        </p:nvGraphicFramePr>
        <p:xfrm>
          <a:off x="838200" y="2038388"/>
          <a:ext cx="7467600" cy="39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6660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on smear layer </a:t>
            </a:r>
            <a:br>
              <a:rPr lang="en-IN" dirty="0"/>
            </a:b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2686648"/>
              </p:ext>
            </p:extLst>
          </p:nvPr>
        </p:nvGraphicFramePr>
        <p:xfrm>
          <a:off x="838200" y="2038388"/>
          <a:ext cx="7467600" cy="39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8368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91423682"/>
              </p:ext>
            </p:extLst>
          </p:nvPr>
        </p:nvGraphicFramePr>
        <p:xfrm>
          <a:off x="838200" y="2038388"/>
          <a:ext cx="7467600" cy="39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1214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2114278"/>
              </p:ext>
            </p:extLst>
          </p:nvPr>
        </p:nvGraphicFramePr>
        <p:xfrm>
          <a:off x="838200" y="2038388"/>
          <a:ext cx="7467600" cy="39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1126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Biocompatibility</a:t>
            </a:r>
            <a:br>
              <a:rPr lang="en-IN" dirty="0"/>
            </a:b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1320034"/>
              </p:ext>
            </p:extLst>
          </p:nvPr>
        </p:nvGraphicFramePr>
        <p:xfrm>
          <a:off x="838200" y="2038388"/>
          <a:ext cx="7467600" cy="39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2490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Contraindications</a:t>
            </a:r>
            <a:br>
              <a:rPr lang="en-IN" sz="4400" dirty="0"/>
            </a:br>
            <a:endParaRPr lang="en-IN"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6977221"/>
              </p:ext>
            </p:extLst>
          </p:nvPr>
        </p:nvGraphicFramePr>
        <p:xfrm>
          <a:off x="838200" y="2038388"/>
          <a:ext cx="7467600" cy="39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0875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Precaution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83652736"/>
              </p:ext>
            </p:extLst>
          </p:nvPr>
        </p:nvGraphicFramePr>
        <p:xfrm>
          <a:off x="838200" y="2038388"/>
          <a:ext cx="7467600" cy="39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4553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4144960"/>
              </p:ext>
            </p:extLst>
          </p:nvPr>
        </p:nvGraphicFramePr>
        <p:xfrm>
          <a:off x="838200" y="2038388"/>
          <a:ext cx="7467600" cy="39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4961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7 </a:t>
            </a:r>
            <a:r>
              <a:rPr lang="en-IN" dirty="0" err="1"/>
              <a:t>Tetraclean</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133703"/>
              </p:ext>
            </p:extLst>
          </p:nvPr>
        </p:nvGraphicFramePr>
        <p:xfrm>
          <a:off x="838200" y="2038388"/>
          <a:ext cx="7467600" cy="39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0696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1155166"/>
              </p:ext>
            </p:extLst>
          </p:nvPr>
        </p:nvGraphicFramePr>
        <p:xfrm>
          <a:off x="838200" y="2038388"/>
          <a:ext cx="7467600" cy="39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3055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20775" y="1314450"/>
            <a:ext cx="6945313" cy="827088"/>
          </a:xfrm>
        </p:spPr>
        <p:txBody>
          <a:bodyPr/>
          <a:lstStyle/>
          <a:p>
            <a:pPr>
              <a:defRPr/>
            </a:pPr>
            <a:r>
              <a:rPr lang="en-US" b="1" dirty="0">
                <a:solidFill>
                  <a:schemeClr val="tx1"/>
                </a:solidFill>
                <a:latin typeface="Times New Roman" panose="02020603050405020304" pitchFamily="18" charset="0"/>
                <a:cs typeface="Times New Roman" panose="02020603050405020304" pitchFamily="18" charset="0"/>
              </a:rPr>
              <a:t>Specific learning Objectives </a:t>
            </a:r>
            <a:endParaRPr lang="en-US" sz="2325" b="1"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nvGraphicFramePr>
        <p:xfrm>
          <a:off x="533400" y="2816225"/>
          <a:ext cx="7674428" cy="3320294"/>
        </p:xfrm>
        <a:graphic>
          <a:graphicData uri="http://schemas.openxmlformats.org/drawingml/2006/table">
            <a:tbl>
              <a:tblPr firstRow="1" bandRow="1">
                <a:tableStyleId>{5C22544A-7EE6-4342-B048-85BDC9FD1C3A}</a:tableStyleId>
              </a:tblPr>
              <a:tblGrid>
                <a:gridCol w="2025499">
                  <a:extLst>
                    <a:ext uri="{9D8B030D-6E8A-4147-A177-3AD203B41FA5}">
                      <a16:colId xmlns:a16="http://schemas.microsoft.com/office/drawing/2014/main" val="20000"/>
                    </a:ext>
                  </a:extLst>
                </a:gridCol>
                <a:gridCol w="3344427">
                  <a:extLst>
                    <a:ext uri="{9D8B030D-6E8A-4147-A177-3AD203B41FA5}">
                      <a16:colId xmlns:a16="http://schemas.microsoft.com/office/drawing/2014/main" val="20001"/>
                    </a:ext>
                  </a:extLst>
                </a:gridCol>
                <a:gridCol w="2304502">
                  <a:extLst>
                    <a:ext uri="{9D8B030D-6E8A-4147-A177-3AD203B41FA5}">
                      <a16:colId xmlns:a16="http://schemas.microsoft.com/office/drawing/2014/main" val="20002"/>
                    </a:ext>
                  </a:extLst>
                </a:gridCol>
              </a:tblGrid>
              <a:tr h="340874">
                <a:tc>
                  <a:txBody>
                    <a:bodyPr/>
                    <a:lstStyle/>
                    <a:p>
                      <a:r>
                        <a:rPr lang="en-US" sz="1400" dirty="0"/>
                        <a:t>Core areas* </a:t>
                      </a:r>
                    </a:p>
                  </a:txBody>
                  <a:tcPr marL="68580" marR="68580" marT="34290" marB="34290"/>
                </a:tc>
                <a:tc>
                  <a:txBody>
                    <a:bodyPr/>
                    <a:lstStyle/>
                    <a:p>
                      <a:r>
                        <a:rPr lang="en-US" sz="1400" dirty="0"/>
                        <a:t>Domain</a:t>
                      </a:r>
                      <a:r>
                        <a:rPr lang="en-US" sz="1400" baseline="0" dirty="0"/>
                        <a:t> **</a:t>
                      </a:r>
                      <a:endParaRPr lang="en-US" sz="1400" dirty="0"/>
                    </a:p>
                  </a:txBody>
                  <a:tcPr marL="68580" marR="68580" marT="34290" marB="34290"/>
                </a:tc>
                <a:tc>
                  <a:txBody>
                    <a:bodyPr/>
                    <a:lstStyle/>
                    <a:p>
                      <a:r>
                        <a:rPr lang="en-US" sz="1400" dirty="0"/>
                        <a:t>Category #</a:t>
                      </a:r>
                    </a:p>
                  </a:txBody>
                  <a:tcPr marL="68580" marR="68580" marT="34290" marB="34290"/>
                </a:tc>
                <a:extLst>
                  <a:ext uri="{0D108BD9-81ED-4DB2-BD59-A6C34878D82A}">
                    <a16:rowId xmlns:a16="http://schemas.microsoft.com/office/drawing/2014/main" val="10000"/>
                  </a:ext>
                </a:extLst>
              </a:tr>
              <a:tr h="340874">
                <a:tc>
                  <a:txBody>
                    <a:bodyPr/>
                    <a:lstStyle/>
                    <a:p>
                      <a:r>
                        <a:rPr lang="en-US" sz="1400" dirty="0"/>
                        <a:t>ANATOMY OF PERIAPEX</a:t>
                      </a:r>
                    </a:p>
                    <a:p>
                      <a:r>
                        <a:rPr lang="en-US" sz="1400" dirty="0"/>
                        <a:t>CEMENTUM</a:t>
                      </a:r>
                    </a:p>
                    <a:p>
                      <a:r>
                        <a:rPr lang="en-US" sz="1400" dirty="0"/>
                        <a:t>PERIODOTAL LIGAMENT</a:t>
                      </a:r>
                    </a:p>
                    <a:p>
                      <a:r>
                        <a:rPr lang="en-US" sz="1400" dirty="0"/>
                        <a:t>INGLES CLASSIFICATION</a:t>
                      </a:r>
                    </a:p>
                    <a:p>
                      <a:r>
                        <a:rPr lang="en-US" sz="1400" dirty="0"/>
                        <a:t>ZONES OF FISH</a:t>
                      </a:r>
                    </a:p>
                  </a:txBody>
                  <a:tcPr marL="68580" marR="68580" marT="34290" marB="34290"/>
                </a:tc>
                <a:tc>
                  <a:txBody>
                    <a:bodyPr/>
                    <a:lstStyle/>
                    <a:p>
                      <a:r>
                        <a:rPr lang="en-US" sz="1400" dirty="0"/>
                        <a:t>COGNITIVE</a:t>
                      </a:r>
                    </a:p>
                  </a:txBody>
                  <a:tcPr marL="68580" marR="68580" marT="34290" marB="34290"/>
                </a:tc>
                <a:tc>
                  <a:txBody>
                    <a:bodyPr/>
                    <a:lstStyle/>
                    <a:p>
                      <a:r>
                        <a:rPr lang="en-US" sz="1400" dirty="0"/>
                        <a:t>MUST KNOW</a:t>
                      </a:r>
                    </a:p>
                  </a:txBody>
                  <a:tcPr marL="68580" marR="68580" marT="34290" marB="34290"/>
                </a:tc>
                <a:extLst>
                  <a:ext uri="{0D108BD9-81ED-4DB2-BD59-A6C34878D82A}">
                    <a16:rowId xmlns:a16="http://schemas.microsoft.com/office/drawing/2014/main" val="10001"/>
                  </a:ext>
                </a:extLst>
              </a:tr>
              <a:tr h="340874">
                <a:tc>
                  <a:txBody>
                    <a:bodyPr/>
                    <a:lstStyle/>
                    <a:p>
                      <a:r>
                        <a:rPr lang="en-US" sz="1400" dirty="0"/>
                        <a:t>PATHWAY OF ENTRY OF MICROORGANISMS IN TOOTH</a:t>
                      </a:r>
                    </a:p>
                  </a:txBody>
                  <a:tcPr marL="68580" marR="68580" marT="34290" marB="34290"/>
                </a:tc>
                <a:tc>
                  <a:txBody>
                    <a:bodyPr/>
                    <a:lstStyle/>
                    <a:p>
                      <a:r>
                        <a:rPr lang="en-US" sz="1400" dirty="0"/>
                        <a:t>PSYCHOMOTOR</a:t>
                      </a:r>
                    </a:p>
                  </a:txBody>
                  <a:tcPr marL="68580" marR="68580" marT="34290" marB="34290"/>
                </a:tc>
                <a:tc>
                  <a:txBody>
                    <a:bodyPr/>
                    <a:lstStyle/>
                    <a:p>
                      <a:r>
                        <a:rPr lang="en-US" sz="1400" dirty="0"/>
                        <a:t>NICE TO KNOW</a:t>
                      </a:r>
                    </a:p>
                  </a:txBody>
                  <a:tcPr marL="68580" marR="68580" marT="34290" marB="34290"/>
                </a:tc>
                <a:extLst>
                  <a:ext uri="{0D108BD9-81ED-4DB2-BD59-A6C34878D82A}">
                    <a16:rowId xmlns:a16="http://schemas.microsoft.com/office/drawing/2014/main" val="10002"/>
                  </a:ext>
                </a:extLst>
              </a:tr>
              <a:tr h="340874">
                <a:tc>
                  <a:txBody>
                    <a:bodyPr/>
                    <a:lstStyle/>
                    <a:p>
                      <a:r>
                        <a:rPr lang="en-US" sz="1400" dirty="0"/>
                        <a:t>DIAGNOSIS OF PERIAPICAL TISSUE</a:t>
                      </a:r>
                    </a:p>
                    <a:p>
                      <a:r>
                        <a:rPr lang="en-US" sz="1400" dirty="0"/>
                        <a:t>ENDO PERIO LESSIONS</a:t>
                      </a:r>
                    </a:p>
                  </a:txBody>
                  <a:tcPr marL="68580" marR="68580" marT="34290" marB="34290"/>
                </a:tc>
                <a:tc>
                  <a:txBody>
                    <a:bodyPr/>
                    <a:lstStyle/>
                    <a:p>
                      <a:r>
                        <a:rPr lang="en-US" sz="1400" dirty="0"/>
                        <a:t>AFFECTIVE</a:t>
                      </a:r>
                    </a:p>
                  </a:txBody>
                  <a:tcPr marL="68580" marR="68580" marT="34290" marB="34290"/>
                </a:tc>
                <a:tc>
                  <a:txBody>
                    <a:bodyPr/>
                    <a:lstStyle/>
                    <a:p>
                      <a:r>
                        <a:rPr lang="en-US" sz="1400" dirty="0"/>
                        <a:t>DESIRE TO KNOW</a:t>
                      </a:r>
                    </a:p>
                  </a:txBody>
                  <a:tcPr marL="68580" marR="68580" marT="34290" marB="34290"/>
                </a:tc>
                <a:extLst>
                  <a:ext uri="{0D108BD9-81ED-4DB2-BD59-A6C34878D82A}">
                    <a16:rowId xmlns:a16="http://schemas.microsoft.com/office/drawing/2014/main" val="10003"/>
                  </a:ext>
                </a:extLst>
              </a:tr>
            </a:tbl>
          </a:graphicData>
        </a:graphic>
      </p:graphicFrame>
      <p:sp>
        <p:nvSpPr>
          <p:cNvPr id="9241" name="Rectangle 3"/>
          <p:cNvSpPr>
            <a:spLocks noChangeArrowheads="1"/>
          </p:cNvSpPr>
          <p:nvPr/>
        </p:nvSpPr>
        <p:spPr bwMode="auto">
          <a:xfrm>
            <a:off x="881063" y="2266950"/>
            <a:ext cx="7348537" cy="738188"/>
          </a:xfrm>
          <a:prstGeom prst="rect">
            <a:avLst/>
          </a:prstGeom>
          <a:noFill/>
          <a:ln w="9525">
            <a:noFill/>
            <a:miter lim="800000"/>
            <a:headEnd/>
            <a:tailEnd/>
          </a:ln>
        </p:spPr>
        <p:txBody>
          <a:bodyPr>
            <a:spAutoFit/>
          </a:bodyPr>
          <a:lstStyle/>
          <a:p>
            <a:pPr eaLnBrk="1" hangingPunct="1"/>
            <a:r>
              <a:rPr lang="en-US" sz="2100" b="1">
                <a:latin typeface="Times New Roman" pitchFamily="18" charset="0"/>
                <a:cs typeface="Times New Roman" pitchFamily="18" charset="0"/>
              </a:rPr>
              <a:t>At the end of this presentation the learner is expected to know ;</a:t>
            </a:r>
            <a:endParaRPr lang="en-US" sz="2100"/>
          </a:p>
        </p:txBody>
      </p:sp>
      <p:sp>
        <p:nvSpPr>
          <p:cNvPr id="9242" name="Slide Number Placeholder 4"/>
          <p:cNvSpPr>
            <a:spLocks noGrp="1" noChangeArrowheads="1"/>
          </p:cNvSpPr>
          <p:nvPr>
            <p:ph type="sldNum" sz="quarter" idx="11"/>
          </p:nvPr>
        </p:nvSpPr>
        <p:spPr bwMode="auto">
          <a:xfrm rot="5400000">
            <a:off x="6989763" y="3736975"/>
            <a:ext cx="3200400" cy="365125"/>
          </a:xfrm>
          <a:noFill/>
          <a:ln>
            <a:miter lim="800000"/>
            <a:headEnd/>
            <a:tailEnd/>
          </a:ln>
        </p:spPr>
        <p:txBody>
          <a:bodyPr/>
          <a:lstStyle/>
          <a:p>
            <a:pPr algn="l"/>
            <a:fld id="{5C470C57-D0EE-49A7-AE61-940FD1D57264}" type="slidenum">
              <a:rPr lang="en-US" sz="1200" b="0">
                <a:solidFill>
                  <a:schemeClr val="tx2"/>
                </a:solidFill>
              </a:rPr>
              <a:pPr algn="l"/>
              <a:t>2</a:t>
            </a:fld>
            <a:endParaRPr lang="en-US" sz="1200" b="0">
              <a:solidFill>
                <a:schemeClr val="tx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5290226"/>
              </p:ext>
            </p:extLst>
          </p:nvPr>
        </p:nvGraphicFramePr>
        <p:xfrm>
          <a:off x="838200" y="2038388"/>
          <a:ext cx="7467600" cy="39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8108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5A677-FC4D-44AE-9C60-F0AEE6E5A42E}"/>
              </a:ext>
            </a:extLst>
          </p:cNvPr>
          <p:cNvSpPr>
            <a:spLocks noGrp="1"/>
          </p:cNvSpPr>
          <p:nvPr>
            <p:ph type="title"/>
          </p:nvPr>
        </p:nvSpPr>
        <p:spPr/>
        <p:txBody>
          <a:bodyPr/>
          <a:lstStyle/>
          <a:p>
            <a:r>
              <a:rPr lang="en-IN" dirty="0"/>
              <a:t>8 HEBP</a:t>
            </a:r>
          </a:p>
        </p:txBody>
      </p:sp>
      <p:sp>
        <p:nvSpPr>
          <p:cNvPr id="3" name="Content Placeholder 2">
            <a:extLst>
              <a:ext uri="{FF2B5EF4-FFF2-40B4-BE49-F238E27FC236}">
                <a16:creationId xmlns:a16="http://schemas.microsoft.com/office/drawing/2014/main" id="{7D9D6CB8-407A-4DE6-B383-B5054EF98431}"/>
              </a:ext>
            </a:extLst>
          </p:cNvPr>
          <p:cNvSpPr>
            <a:spLocks noGrp="1"/>
          </p:cNvSpPr>
          <p:nvPr>
            <p:ph idx="1"/>
          </p:nvPr>
        </p:nvSpPr>
        <p:spPr/>
        <p:txBody>
          <a:bodyPr>
            <a:normAutofit/>
          </a:bodyPr>
          <a:lstStyle/>
          <a:p>
            <a:r>
              <a:rPr lang="en-IN" dirty="0" err="1"/>
              <a:t>Hydroxyethylidene</a:t>
            </a:r>
            <a:r>
              <a:rPr lang="en-IN" dirty="0"/>
              <a:t> bisphosphonate (HEBP) (1-hydroxyethylidene- 1, 1-bisphosphonate), also known as </a:t>
            </a:r>
            <a:r>
              <a:rPr lang="en-IN" dirty="0" err="1"/>
              <a:t>etidronic</a:t>
            </a:r>
            <a:r>
              <a:rPr lang="en-IN" dirty="0"/>
              <a:t> acid or etidronate, is a decalcifying agent that shows only little short-term interference with sodium hypochlorite. </a:t>
            </a:r>
          </a:p>
          <a:p>
            <a:endParaRPr lang="en-IN" dirty="0"/>
          </a:p>
          <a:p>
            <a:r>
              <a:rPr lang="en-IN" dirty="0"/>
              <a:t>It has recently been suggested as a possible alternative to citric acid or EDTA. HEBP prevents bone resorption and is used systemically in patients suffering from osteoporosis or Paget’s disease </a:t>
            </a:r>
          </a:p>
        </p:txBody>
      </p:sp>
    </p:spTree>
    <p:extLst>
      <p:ext uri="{BB962C8B-B14F-4D97-AF65-F5344CB8AC3E}">
        <p14:creationId xmlns:p14="http://schemas.microsoft.com/office/powerpoint/2010/main" val="3417231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8ECECC-AEC7-4E92-B78A-AF9A69A03AC7}"/>
              </a:ext>
            </a:extLst>
          </p:cNvPr>
          <p:cNvSpPr>
            <a:spLocks noGrp="1"/>
          </p:cNvSpPr>
          <p:nvPr>
            <p:ph idx="1"/>
          </p:nvPr>
        </p:nvSpPr>
        <p:spPr>
          <a:xfrm>
            <a:off x="838200" y="990600"/>
            <a:ext cx="7467600" cy="3857915"/>
          </a:xfrm>
        </p:spPr>
        <p:txBody>
          <a:bodyPr>
            <a:normAutofit/>
          </a:bodyPr>
          <a:lstStyle/>
          <a:p>
            <a:r>
              <a:rPr lang="en-US" dirty="0"/>
              <a:t>However, whether this agent will improve or abbreviate endodontic irrigation will have to be shown in future studies. </a:t>
            </a:r>
          </a:p>
          <a:p>
            <a:endParaRPr lang="en-US" dirty="0"/>
          </a:p>
          <a:p>
            <a:r>
              <a:rPr lang="en-US" dirty="0"/>
              <a:t>The demineralization kinetics promoted by both 9% HEBP and 18% HEBP were significantly slower than those of 17% EDTA. </a:t>
            </a:r>
            <a:endParaRPr lang="en-IN" dirty="0"/>
          </a:p>
        </p:txBody>
      </p:sp>
    </p:spTree>
    <p:extLst>
      <p:ext uri="{BB962C8B-B14F-4D97-AF65-F5344CB8AC3E}">
        <p14:creationId xmlns:p14="http://schemas.microsoft.com/office/powerpoint/2010/main" val="2527181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40D55-F7F4-4B32-B321-52C9B37713F1}"/>
              </a:ext>
            </a:extLst>
          </p:cNvPr>
          <p:cNvSpPr>
            <a:spLocks noGrp="1"/>
          </p:cNvSpPr>
          <p:nvPr>
            <p:ph type="title"/>
          </p:nvPr>
        </p:nvSpPr>
        <p:spPr/>
        <p:txBody>
          <a:bodyPr/>
          <a:lstStyle/>
          <a:p>
            <a:r>
              <a:rPr lang="en-IN" dirty="0"/>
              <a:t>9 Chlorine Dioxide</a:t>
            </a:r>
          </a:p>
        </p:txBody>
      </p:sp>
      <p:sp>
        <p:nvSpPr>
          <p:cNvPr id="3" name="Content Placeholder 2">
            <a:extLst>
              <a:ext uri="{FF2B5EF4-FFF2-40B4-BE49-F238E27FC236}">
                <a16:creationId xmlns:a16="http://schemas.microsoft.com/office/drawing/2014/main" id="{D0D32A85-2C2E-40B7-82AB-8A3BAA9010FF}"/>
              </a:ext>
            </a:extLst>
          </p:cNvPr>
          <p:cNvSpPr>
            <a:spLocks noGrp="1"/>
          </p:cNvSpPr>
          <p:nvPr>
            <p:ph idx="1"/>
          </p:nvPr>
        </p:nvSpPr>
        <p:spPr/>
        <p:txBody>
          <a:bodyPr/>
          <a:lstStyle/>
          <a:p>
            <a:r>
              <a:rPr lang="en-US" dirty="0"/>
              <a:t>Chlorine dioxide (ClO2) is chemically similar to chlorine or hypochlorite, the familiar household bleach. An In vitro study compared organic tissue dissolution capacity of </a:t>
            </a:r>
            <a:r>
              <a:rPr lang="en-US" dirty="0" err="1"/>
              <a:t>NaOCl</a:t>
            </a:r>
            <a:r>
              <a:rPr lang="en-US" dirty="0"/>
              <a:t> and ClO2. </a:t>
            </a:r>
          </a:p>
          <a:p>
            <a:r>
              <a:rPr lang="en-US" dirty="0"/>
              <a:t>It was concluded that ClO2 and </a:t>
            </a:r>
            <a:r>
              <a:rPr lang="en-US" dirty="0" err="1"/>
              <a:t>NaOCl</a:t>
            </a:r>
            <a:r>
              <a:rPr lang="en-US" dirty="0"/>
              <a:t> are equally efficient for dissolving organic tissue. ClO2 produces little or no trihalomethanes. A study showed that trihalomethane is an animal carcinogen and a suspected human carcinogen. ClO2 might therefore be a better dental irrigant than </a:t>
            </a:r>
            <a:r>
              <a:rPr lang="en-US" dirty="0" err="1"/>
              <a:t>NaOCl</a:t>
            </a:r>
            <a:r>
              <a:rPr lang="en-US" dirty="0"/>
              <a:t>. </a:t>
            </a:r>
            <a:endParaRPr lang="en-IN" dirty="0"/>
          </a:p>
        </p:txBody>
      </p:sp>
    </p:spTree>
    <p:extLst>
      <p:ext uri="{BB962C8B-B14F-4D97-AF65-F5344CB8AC3E}">
        <p14:creationId xmlns:p14="http://schemas.microsoft.com/office/powerpoint/2010/main" val="4060359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11D0-8F27-4B77-940C-B54B35CBE4F6}"/>
              </a:ext>
            </a:extLst>
          </p:cNvPr>
          <p:cNvSpPr>
            <a:spLocks noGrp="1"/>
          </p:cNvSpPr>
          <p:nvPr>
            <p:ph type="title"/>
          </p:nvPr>
        </p:nvSpPr>
        <p:spPr/>
        <p:txBody>
          <a:bodyPr/>
          <a:lstStyle/>
          <a:p>
            <a:r>
              <a:rPr lang="en-IN" dirty="0"/>
              <a:t>10 Silver Diamine Fluoride</a:t>
            </a:r>
          </a:p>
        </p:txBody>
      </p:sp>
      <p:sp>
        <p:nvSpPr>
          <p:cNvPr id="3" name="Content Placeholder 2">
            <a:extLst>
              <a:ext uri="{FF2B5EF4-FFF2-40B4-BE49-F238E27FC236}">
                <a16:creationId xmlns:a16="http://schemas.microsoft.com/office/drawing/2014/main" id="{ADC038BD-B98B-4D3D-9086-845AF56735F4}"/>
              </a:ext>
            </a:extLst>
          </p:cNvPr>
          <p:cNvSpPr>
            <a:spLocks noGrp="1"/>
          </p:cNvSpPr>
          <p:nvPr>
            <p:ph idx="1"/>
          </p:nvPr>
        </p:nvSpPr>
        <p:spPr/>
        <p:txBody>
          <a:bodyPr>
            <a:normAutofit fontScale="92500" lnSpcReduction="10000"/>
          </a:bodyPr>
          <a:lstStyle/>
          <a:p>
            <a:r>
              <a:rPr lang="en-US" dirty="0"/>
              <a:t>A 3.8% w/v silver diamine fluoride (Ag [NH3]2F) solution has been developed for intracanal irrigation. This represents a 1:10. dilution of the original 38% Ag [NH3]2F solution used for root canal infection.</a:t>
            </a:r>
          </a:p>
          <a:p>
            <a:endParaRPr lang="en-US" dirty="0"/>
          </a:p>
          <a:p>
            <a:r>
              <a:rPr lang="en-US" dirty="0"/>
              <a:t> The study on the antibacterial effect of 3.8% Ag [NH3]2F against a E faecalis biofilm model concluded that Ag[NH3]2F for 60 min has potential for use as an antimicrobial root canal irrigant or interappointment medicament to reduce bacterial loads. The silver deposits were found to occlude tubular orifices after removal of the smear layer. </a:t>
            </a:r>
          </a:p>
          <a:p>
            <a:endParaRPr lang="en-US" dirty="0"/>
          </a:p>
          <a:p>
            <a:endParaRPr lang="en-IN" dirty="0"/>
          </a:p>
        </p:txBody>
      </p:sp>
    </p:spTree>
    <p:extLst>
      <p:ext uri="{BB962C8B-B14F-4D97-AF65-F5344CB8AC3E}">
        <p14:creationId xmlns:p14="http://schemas.microsoft.com/office/powerpoint/2010/main" val="1362184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D03E-4E45-44FA-BF83-AA5DDB756662}"/>
              </a:ext>
            </a:extLst>
          </p:cNvPr>
          <p:cNvSpPr>
            <a:spLocks noGrp="1"/>
          </p:cNvSpPr>
          <p:nvPr>
            <p:ph type="title"/>
          </p:nvPr>
        </p:nvSpPr>
        <p:spPr/>
        <p:txBody>
          <a:bodyPr/>
          <a:lstStyle/>
          <a:p>
            <a:r>
              <a:rPr lang="en-IN" dirty="0"/>
              <a:t>12 Bis-</a:t>
            </a:r>
            <a:r>
              <a:rPr lang="en-IN" dirty="0" err="1"/>
              <a:t>dequalinium</a:t>
            </a:r>
            <a:r>
              <a:rPr lang="en-IN" dirty="0"/>
              <a:t> Acetate</a:t>
            </a:r>
          </a:p>
        </p:txBody>
      </p:sp>
      <p:sp>
        <p:nvSpPr>
          <p:cNvPr id="3" name="Content Placeholder 2">
            <a:extLst>
              <a:ext uri="{FF2B5EF4-FFF2-40B4-BE49-F238E27FC236}">
                <a16:creationId xmlns:a16="http://schemas.microsoft.com/office/drawing/2014/main" id="{965858A4-085D-4BAA-A884-1244F030D6EC}"/>
              </a:ext>
            </a:extLst>
          </p:cNvPr>
          <p:cNvSpPr>
            <a:spLocks noGrp="1"/>
          </p:cNvSpPr>
          <p:nvPr>
            <p:ph idx="1"/>
          </p:nvPr>
        </p:nvSpPr>
        <p:spPr/>
        <p:txBody>
          <a:bodyPr/>
          <a:lstStyle/>
          <a:p>
            <a:r>
              <a:rPr lang="en-US" dirty="0"/>
              <a:t>BDA, a </a:t>
            </a:r>
            <a:r>
              <a:rPr lang="en-US" dirty="0" err="1"/>
              <a:t>dequalinium</a:t>
            </a:r>
            <a:r>
              <a:rPr lang="en-US" dirty="0"/>
              <a:t> compound and an </a:t>
            </a:r>
            <a:r>
              <a:rPr lang="en-US" dirty="0" err="1"/>
              <a:t>oxine</a:t>
            </a:r>
            <a:r>
              <a:rPr lang="en-US" dirty="0"/>
              <a:t> derivative with the trade name </a:t>
            </a:r>
            <a:r>
              <a:rPr lang="en-US" dirty="0" err="1"/>
              <a:t>Salvizol</a:t>
            </a:r>
            <a:r>
              <a:rPr lang="en-US" dirty="0"/>
              <a:t> has been shown to remove the smear layer throughout the canal, even in the apical third.</a:t>
            </a:r>
          </a:p>
          <a:p>
            <a:endParaRPr lang="en-US" dirty="0"/>
          </a:p>
          <a:p>
            <a:r>
              <a:rPr lang="en-US" dirty="0"/>
              <a:t>BDA is well-tolerated by periodontal tissues and has a low surface </a:t>
            </a:r>
            <a:r>
              <a:rPr lang="en-IN" dirty="0"/>
              <a:t>tension allowing good penetration.</a:t>
            </a:r>
          </a:p>
        </p:txBody>
      </p:sp>
    </p:spTree>
    <p:extLst>
      <p:ext uri="{BB962C8B-B14F-4D97-AF65-F5344CB8AC3E}">
        <p14:creationId xmlns:p14="http://schemas.microsoft.com/office/powerpoint/2010/main" val="1876151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2F5DC8-AC9A-4B57-9FD9-84DDD2680C18}"/>
              </a:ext>
            </a:extLst>
          </p:cNvPr>
          <p:cNvSpPr>
            <a:spLocks noGrp="1"/>
          </p:cNvSpPr>
          <p:nvPr>
            <p:ph idx="1"/>
          </p:nvPr>
        </p:nvSpPr>
        <p:spPr>
          <a:xfrm>
            <a:off x="838200" y="1295400"/>
            <a:ext cx="7924800" cy="4800600"/>
          </a:xfrm>
        </p:spPr>
        <p:txBody>
          <a:bodyPr>
            <a:normAutofit/>
          </a:bodyPr>
          <a:lstStyle/>
          <a:p>
            <a:r>
              <a:rPr lang="en-US" dirty="0"/>
              <a:t>It is considered less toxic than </a:t>
            </a:r>
            <a:r>
              <a:rPr lang="en-US" dirty="0" err="1"/>
              <a:t>NaOCl</a:t>
            </a:r>
            <a:r>
              <a:rPr lang="en-US" dirty="0"/>
              <a:t> and can be used as a root canal dressing. Kaufman(1983)reported that </a:t>
            </a:r>
            <a:r>
              <a:rPr lang="en-US" dirty="0" err="1"/>
              <a:t>Salvizol</a:t>
            </a:r>
            <a:r>
              <a:rPr lang="en-US" dirty="0"/>
              <a:t> had better cleaning properties than EDTAC. </a:t>
            </a:r>
          </a:p>
          <a:p>
            <a:endParaRPr lang="en-US" dirty="0"/>
          </a:p>
          <a:p>
            <a:r>
              <a:rPr lang="en-US" dirty="0"/>
              <a:t>A commercial form of BDA called </a:t>
            </a:r>
            <a:r>
              <a:rPr lang="en-US" dirty="0" err="1"/>
              <a:t>Solvidont</a:t>
            </a:r>
            <a:r>
              <a:rPr lang="en-US" dirty="0"/>
              <a:t> (De Trey, A.G., Zurich, Switzerland) was available initially and its use as an alternative to </a:t>
            </a:r>
            <a:r>
              <a:rPr lang="en-US" dirty="0" err="1"/>
              <a:t>NaOCl</a:t>
            </a:r>
            <a:r>
              <a:rPr lang="en-US" dirty="0"/>
              <a:t> was supported by many studies.</a:t>
            </a:r>
          </a:p>
          <a:p>
            <a:endParaRPr lang="en-US" dirty="0"/>
          </a:p>
          <a:p>
            <a:r>
              <a:rPr lang="en-US" dirty="0" err="1"/>
              <a:t>Salvizol</a:t>
            </a:r>
            <a:r>
              <a:rPr lang="en-US" dirty="0"/>
              <a:t> (Ravens </a:t>
            </a:r>
            <a:r>
              <a:rPr lang="en-US" dirty="0" err="1"/>
              <a:t>Gmbh</a:t>
            </a:r>
            <a:r>
              <a:rPr lang="en-US" dirty="0"/>
              <a:t>, Konstanz, Germany) is a commercial brand of 0.5% BDA and possesses the combined actions of chelation and organic debridement.</a:t>
            </a:r>
            <a:endParaRPr lang="en-IN" dirty="0"/>
          </a:p>
        </p:txBody>
      </p:sp>
    </p:spTree>
    <p:extLst>
      <p:ext uri="{BB962C8B-B14F-4D97-AF65-F5344CB8AC3E}">
        <p14:creationId xmlns:p14="http://schemas.microsoft.com/office/powerpoint/2010/main" val="3398445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13. OZONE</a:t>
            </a:r>
            <a:endParaRPr lang="en-SG" dirty="0">
              <a:solidFill>
                <a:srgbClr val="C00000"/>
              </a:solidFill>
            </a:endParaRPr>
          </a:p>
        </p:txBody>
      </p:sp>
      <p:sp>
        <p:nvSpPr>
          <p:cNvPr id="3" name="Content Placeholder 2"/>
          <p:cNvSpPr>
            <a:spLocks noGrp="1"/>
          </p:cNvSpPr>
          <p:nvPr>
            <p:ph idx="1"/>
          </p:nvPr>
        </p:nvSpPr>
        <p:spPr>
          <a:xfrm>
            <a:off x="838200" y="2038388"/>
            <a:ext cx="7467600" cy="4383049"/>
          </a:xfrm>
        </p:spPr>
        <p:txBody>
          <a:bodyPr>
            <a:normAutofit/>
          </a:bodyPr>
          <a:lstStyle/>
          <a:p>
            <a:pPr marL="514350" indent="-514350">
              <a:buFont typeface="+mj-lt"/>
              <a:buAutoNum type="alphaUcPeriod"/>
            </a:pPr>
            <a:r>
              <a:rPr lang="en-US" sz="2800" u="sng" dirty="0">
                <a:solidFill>
                  <a:srgbClr val="002060"/>
                </a:solidFill>
              </a:rPr>
              <a:t>INTRODUCTION</a:t>
            </a:r>
          </a:p>
          <a:p>
            <a:pPr marL="0" indent="0">
              <a:buNone/>
            </a:pPr>
            <a:endParaRPr lang="en-US" dirty="0">
              <a:solidFill>
                <a:srgbClr val="002060"/>
              </a:solidFill>
            </a:endParaRPr>
          </a:p>
          <a:p>
            <a:r>
              <a:rPr lang="en-US" dirty="0"/>
              <a:t>Ozone therapy has a long history of research and clinical application with humans. </a:t>
            </a:r>
          </a:p>
          <a:p>
            <a:endParaRPr lang="en-US" dirty="0"/>
          </a:p>
          <a:p>
            <a:r>
              <a:rPr lang="en-US" dirty="0"/>
              <a:t>A chemist, C.D. </a:t>
            </a:r>
            <a:r>
              <a:rPr lang="en-US" dirty="0" err="1"/>
              <a:t>Schonbein</a:t>
            </a:r>
            <a:r>
              <a:rPr lang="en-US" dirty="0"/>
              <a:t>, first discovered ozone in 1840.</a:t>
            </a:r>
          </a:p>
          <a:p>
            <a:endParaRPr lang="en-US" sz="2400" dirty="0"/>
          </a:p>
          <a:p>
            <a:r>
              <a:rPr lang="en-US" dirty="0"/>
              <a:t>It is a pungent gas with an electric smell.</a:t>
            </a:r>
            <a:endParaRPr lang="en-US" sz="2400" dirty="0"/>
          </a:p>
          <a:p>
            <a:endParaRPr lang="en-SG" sz="2400" dirty="0"/>
          </a:p>
        </p:txBody>
      </p:sp>
    </p:spTree>
    <p:extLst>
      <p:ext uri="{BB962C8B-B14F-4D97-AF65-F5344CB8AC3E}">
        <p14:creationId xmlns:p14="http://schemas.microsoft.com/office/powerpoint/2010/main" val="3294165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A9C13-2134-4217-AA8F-2CCFD5E6374D}"/>
              </a:ext>
            </a:extLst>
          </p:cNvPr>
          <p:cNvSpPr>
            <a:spLocks noGrp="1"/>
          </p:cNvSpPr>
          <p:nvPr>
            <p:ph type="title"/>
          </p:nvPr>
        </p:nvSpPr>
        <p:spPr/>
        <p:txBody>
          <a:bodyPr/>
          <a:lstStyle/>
          <a:p>
            <a:pPr algn="l"/>
            <a:r>
              <a:rPr lang="en-IN" sz="2800" u="sng" dirty="0">
                <a:solidFill>
                  <a:srgbClr val="002060"/>
                </a:solidFill>
              </a:rPr>
              <a:t>B. CHEMISTRY OF OZONE</a:t>
            </a:r>
          </a:p>
        </p:txBody>
      </p:sp>
      <p:sp>
        <p:nvSpPr>
          <p:cNvPr id="3" name="Content Placeholder 2">
            <a:extLst>
              <a:ext uri="{FF2B5EF4-FFF2-40B4-BE49-F238E27FC236}">
                <a16:creationId xmlns:a16="http://schemas.microsoft.com/office/drawing/2014/main" id="{A8A1C2BC-CFD0-40B7-956C-0DBDDDC10BEF}"/>
              </a:ext>
            </a:extLst>
          </p:cNvPr>
          <p:cNvSpPr>
            <a:spLocks noGrp="1"/>
          </p:cNvSpPr>
          <p:nvPr>
            <p:ph idx="1"/>
          </p:nvPr>
        </p:nvSpPr>
        <p:spPr/>
        <p:txBody>
          <a:bodyPr>
            <a:normAutofit lnSpcReduction="10000"/>
          </a:bodyPr>
          <a:lstStyle/>
          <a:p>
            <a:r>
              <a:rPr lang="en-US" dirty="0"/>
              <a:t>Ozone (O3) is a triatomic molecule with three oxygen atoms and molecular weight of </a:t>
            </a:r>
            <a:r>
              <a:rPr lang="en-US" dirty="0">
                <a:solidFill>
                  <a:srgbClr val="00B050"/>
                </a:solidFill>
              </a:rPr>
              <a:t>47.98 g/mol.</a:t>
            </a:r>
          </a:p>
          <a:p>
            <a:endParaRPr lang="en-US" dirty="0"/>
          </a:p>
          <a:p>
            <a:r>
              <a:rPr lang="en-IN" dirty="0"/>
              <a:t>Thermodynamically, </a:t>
            </a:r>
            <a:r>
              <a:rPr lang="en-US" dirty="0"/>
              <a:t>this molecule is a highly unstable compound that decomposes to pure oxygen with a short half-life in particular </a:t>
            </a:r>
            <a:r>
              <a:rPr lang="en-IN" dirty="0"/>
              <a:t>temperature and pressure conditions.</a:t>
            </a:r>
          </a:p>
          <a:p>
            <a:endParaRPr lang="en-IN" dirty="0"/>
          </a:p>
          <a:p>
            <a:r>
              <a:rPr lang="en-IN" dirty="0"/>
              <a:t>Ozone </a:t>
            </a:r>
            <a:r>
              <a:rPr lang="en-IN" dirty="0">
                <a:solidFill>
                  <a:srgbClr val="00B050"/>
                </a:solidFill>
              </a:rPr>
              <a:t>is 1.6-fold </a:t>
            </a:r>
            <a:r>
              <a:rPr lang="en-US" dirty="0">
                <a:solidFill>
                  <a:srgbClr val="00B050"/>
                </a:solidFill>
              </a:rPr>
              <a:t>denser </a:t>
            </a:r>
            <a:r>
              <a:rPr lang="en-US" dirty="0"/>
              <a:t>and </a:t>
            </a:r>
            <a:r>
              <a:rPr lang="en-US" dirty="0">
                <a:solidFill>
                  <a:srgbClr val="00B050"/>
                </a:solidFill>
              </a:rPr>
              <a:t>10-fold more soluble </a:t>
            </a:r>
            <a:r>
              <a:rPr lang="en-US" dirty="0"/>
              <a:t>in water (49 mL in 100 mL water at 0°C) than oxygen.</a:t>
            </a:r>
            <a:endParaRPr lang="en-IN" dirty="0"/>
          </a:p>
        </p:txBody>
      </p:sp>
    </p:spTree>
    <p:extLst>
      <p:ext uri="{BB962C8B-B14F-4D97-AF65-F5344CB8AC3E}">
        <p14:creationId xmlns:p14="http://schemas.microsoft.com/office/powerpoint/2010/main" val="621697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411D00-C2F7-49F0-9F2E-563CC903225B}"/>
              </a:ext>
            </a:extLst>
          </p:cNvPr>
          <p:cNvSpPr>
            <a:spLocks noGrp="1"/>
          </p:cNvSpPr>
          <p:nvPr>
            <p:ph idx="1"/>
          </p:nvPr>
        </p:nvSpPr>
        <p:spPr>
          <a:xfrm>
            <a:off x="838200" y="1619765"/>
            <a:ext cx="7467600" cy="4019035"/>
          </a:xfrm>
        </p:spPr>
        <p:txBody>
          <a:bodyPr/>
          <a:lstStyle/>
          <a:p>
            <a:r>
              <a:rPr lang="en-US" dirty="0"/>
              <a:t>Although ozone is not a radical molecule, it is the third most potent oxidant after </a:t>
            </a:r>
            <a:r>
              <a:rPr lang="en-US" dirty="0">
                <a:solidFill>
                  <a:srgbClr val="00B050"/>
                </a:solidFill>
              </a:rPr>
              <a:t>fluorine</a:t>
            </a:r>
            <a:r>
              <a:rPr lang="en-US" dirty="0"/>
              <a:t> and </a:t>
            </a:r>
            <a:r>
              <a:rPr lang="en-US" dirty="0">
                <a:solidFill>
                  <a:srgbClr val="00B050"/>
                </a:solidFill>
              </a:rPr>
              <a:t>per sulfate</a:t>
            </a:r>
            <a:r>
              <a:rPr lang="en-US" dirty="0"/>
              <a:t>.</a:t>
            </a:r>
          </a:p>
          <a:p>
            <a:endParaRPr lang="en-US" dirty="0"/>
          </a:p>
          <a:p>
            <a:r>
              <a:rPr lang="en-US" dirty="0"/>
              <a:t> Ozone is an unstable gas that cannot be stored and should be used at once because it has a half-life of </a:t>
            </a:r>
            <a:r>
              <a:rPr lang="da-DK" dirty="0">
                <a:solidFill>
                  <a:srgbClr val="00B050"/>
                </a:solidFill>
              </a:rPr>
              <a:t>40 min at 20°C.</a:t>
            </a:r>
            <a:endParaRPr lang="en-IN" dirty="0">
              <a:solidFill>
                <a:srgbClr val="00B050"/>
              </a:solidFill>
            </a:endParaRPr>
          </a:p>
        </p:txBody>
      </p:sp>
    </p:spTree>
    <p:extLst>
      <p:ext uri="{BB962C8B-B14F-4D97-AF65-F5344CB8AC3E}">
        <p14:creationId xmlns:p14="http://schemas.microsoft.com/office/powerpoint/2010/main" val="171104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   Contents</a:t>
            </a:r>
            <a:endParaRPr lang="en-SG" sz="4400" dirty="0"/>
          </a:p>
        </p:txBody>
      </p:sp>
      <p:sp>
        <p:nvSpPr>
          <p:cNvPr id="3" name="Content Placeholder 2"/>
          <p:cNvSpPr>
            <a:spLocks noGrp="1"/>
          </p:cNvSpPr>
          <p:nvPr>
            <p:ph idx="1"/>
          </p:nvPr>
        </p:nvSpPr>
        <p:spPr>
          <a:xfrm>
            <a:off x="838200" y="1340768"/>
            <a:ext cx="7467600" cy="3951337"/>
          </a:xfrm>
        </p:spPr>
        <p:txBody>
          <a:bodyPr>
            <a:noAutofit/>
          </a:bodyPr>
          <a:lstStyle/>
          <a:p>
            <a:r>
              <a:rPr lang="en-US" dirty="0">
                <a:latin typeface="Times New Roman" pitchFamily="18" charset="0"/>
                <a:cs typeface="Times New Roman" pitchFamily="18" charset="0"/>
              </a:rPr>
              <a:t>Introduction</a:t>
            </a:r>
            <a:endParaRPr lang="en-SG" dirty="0">
              <a:latin typeface="Times New Roman" pitchFamily="18" charset="0"/>
              <a:cs typeface="Times New Roman" pitchFamily="18" charset="0"/>
            </a:endParaRPr>
          </a:p>
          <a:p>
            <a:r>
              <a:rPr lang="en-US" dirty="0">
                <a:latin typeface="Times New Roman" pitchFamily="18" charset="0"/>
                <a:cs typeface="Times New Roman" pitchFamily="18" charset="0"/>
              </a:rPr>
              <a:t>Ideal properties of irrigating solutions</a:t>
            </a:r>
            <a:endParaRPr lang="en-SG" dirty="0">
              <a:latin typeface="Times New Roman" pitchFamily="18" charset="0"/>
              <a:cs typeface="Times New Roman" pitchFamily="18" charset="0"/>
            </a:endParaRPr>
          </a:p>
          <a:p>
            <a:r>
              <a:rPr lang="en-US" dirty="0">
                <a:latin typeface="Times New Roman" pitchFamily="18" charset="0"/>
                <a:cs typeface="Times New Roman" pitchFamily="18" charset="0"/>
              </a:rPr>
              <a:t>Goals of irrigation </a:t>
            </a:r>
            <a:endParaRPr lang="en-SG" dirty="0">
              <a:latin typeface="Times New Roman" pitchFamily="18" charset="0"/>
              <a:cs typeface="Times New Roman" pitchFamily="18" charset="0"/>
            </a:endParaRPr>
          </a:p>
          <a:p>
            <a:r>
              <a:rPr lang="en-US" dirty="0">
                <a:latin typeface="Times New Roman" pitchFamily="18" charset="0"/>
                <a:cs typeface="Times New Roman" pitchFamily="18" charset="0"/>
              </a:rPr>
              <a:t>Classification of irrigating solutions</a:t>
            </a:r>
          </a:p>
          <a:p>
            <a:pPr marL="0" indent="0">
              <a:buNone/>
            </a:pPr>
            <a:r>
              <a:rPr lang="en-US" dirty="0">
                <a:latin typeface="Times New Roman" pitchFamily="18" charset="0"/>
                <a:cs typeface="Times New Roman" pitchFamily="18" charset="0"/>
              </a:rPr>
              <a:t>Individual irrigants </a:t>
            </a:r>
          </a:p>
          <a:p>
            <a:r>
              <a:rPr lang="en-IN" dirty="0">
                <a:latin typeface="Times New Roman" pitchFamily="18" charset="0"/>
                <a:cs typeface="Times New Roman" pitchFamily="18" charset="0"/>
              </a:rPr>
              <a:t>Sodium hypochlorite(</a:t>
            </a:r>
            <a:r>
              <a:rPr lang="en-IN" dirty="0" err="1">
                <a:latin typeface="Times New Roman" pitchFamily="18" charset="0"/>
                <a:cs typeface="Times New Roman" pitchFamily="18" charset="0"/>
              </a:rPr>
              <a:t>naocl</a:t>
            </a:r>
            <a:r>
              <a:rPr lang="en-IN" dirty="0">
                <a:latin typeface="Times New Roman" pitchFamily="18" charset="0"/>
                <a:cs typeface="Times New Roman" pitchFamily="18" charset="0"/>
              </a:rPr>
              <a:t>)</a:t>
            </a:r>
          </a:p>
          <a:p>
            <a:r>
              <a:rPr lang="en-US" dirty="0">
                <a:latin typeface="Times New Roman" pitchFamily="18" charset="0"/>
                <a:cs typeface="Times New Roman" pitchFamily="18" charset="0"/>
              </a:rPr>
              <a:t>Hydrogen peroxide (3% h</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o</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a:t>
            </a:r>
            <a:endParaRPr lang="en-SG" dirty="0">
              <a:latin typeface="Times New Roman" pitchFamily="18" charset="0"/>
              <a:cs typeface="Times New Roman" pitchFamily="18" charset="0"/>
            </a:endParaRPr>
          </a:p>
          <a:p>
            <a:r>
              <a:rPr lang="en-US" dirty="0">
                <a:latin typeface="Times New Roman" pitchFamily="18" charset="0"/>
                <a:cs typeface="Times New Roman" pitchFamily="18" charset="0"/>
              </a:rPr>
              <a:t>Iodine compounds</a:t>
            </a:r>
          </a:p>
          <a:p>
            <a:r>
              <a:rPr lang="en-US" dirty="0">
                <a:latin typeface="Times New Roman" pitchFamily="18" charset="0"/>
                <a:cs typeface="Times New Roman" pitchFamily="18" charset="0"/>
              </a:rPr>
              <a:t>Chlorhexidine </a:t>
            </a:r>
            <a:r>
              <a:rPr lang="en-US" dirty="0" err="1">
                <a:latin typeface="Times New Roman" pitchFamily="18" charset="0"/>
                <a:cs typeface="Times New Roman" pitchFamily="18" charset="0"/>
              </a:rPr>
              <a:t>gluconate</a:t>
            </a:r>
            <a:r>
              <a:rPr lang="en-US" dirty="0">
                <a:latin typeface="Times New Roman" pitchFamily="18" charset="0"/>
                <a:cs typeface="Times New Roman" pitchFamily="18" charset="0"/>
              </a:rPr>
              <a:t> </a:t>
            </a:r>
          </a:p>
          <a:p>
            <a:r>
              <a:rPr lang="en-US" dirty="0">
                <a:latin typeface="Times New Roman" pitchFamily="18" charset="0"/>
                <a:cs typeface="Times New Roman" pitchFamily="18" charset="0"/>
              </a:rPr>
              <a:t>Organic acids</a:t>
            </a:r>
          </a:p>
          <a:p>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Edta</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-Citric acid</a:t>
            </a:r>
          </a:p>
          <a:p>
            <a:endParaRPr lang="en-US" b="1" dirty="0"/>
          </a:p>
        </p:txBody>
      </p:sp>
    </p:spTree>
    <p:extLst>
      <p:ext uri="{BB962C8B-B14F-4D97-AF65-F5344CB8AC3E}">
        <p14:creationId xmlns:p14="http://schemas.microsoft.com/office/powerpoint/2010/main" val="4021067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sz="2800" u="sng" dirty="0">
                <a:solidFill>
                  <a:srgbClr val="002060"/>
                </a:solidFill>
              </a:rPr>
              <a:t>C. ROUTES OF OZONE THERAPY</a:t>
            </a:r>
            <a:endParaRPr lang="en-SG" sz="2800" u="sng" dirty="0">
              <a:solidFill>
                <a:srgbClr val="002060"/>
              </a:solidFill>
            </a:endParaRPr>
          </a:p>
        </p:txBody>
      </p:sp>
      <p:sp>
        <p:nvSpPr>
          <p:cNvPr id="3" name="Content Placeholder 2"/>
          <p:cNvSpPr>
            <a:spLocks noGrp="1"/>
          </p:cNvSpPr>
          <p:nvPr>
            <p:ph idx="1"/>
          </p:nvPr>
        </p:nvSpPr>
        <p:spPr/>
        <p:txBody>
          <a:bodyPr>
            <a:normAutofit fontScale="92500" lnSpcReduction="10000"/>
          </a:bodyPr>
          <a:lstStyle/>
          <a:p>
            <a:pPr>
              <a:lnSpc>
                <a:spcPct val="150000"/>
              </a:lnSpc>
            </a:pPr>
            <a:r>
              <a:rPr lang="en-US" sz="2400" dirty="0"/>
              <a:t>Three basic forms of application to oral tissue are</a:t>
            </a:r>
          </a:p>
          <a:p>
            <a:pPr>
              <a:lnSpc>
                <a:spcPct val="150000"/>
              </a:lnSpc>
              <a:buFont typeface="Arial" panose="020B0604020202020204" pitchFamily="34" charset="0"/>
              <a:buChar char="•"/>
            </a:pPr>
            <a:r>
              <a:rPr lang="en-US" sz="2400" dirty="0">
                <a:solidFill>
                  <a:srgbClr val="FFFF00"/>
                </a:solidFill>
              </a:rPr>
              <a:t> </a:t>
            </a:r>
            <a:r>
              <a:rPr lang="en-US" sz="2400" dirty="0">
                <a:solidFill>
                  <a:srgbClr val="00B050"/>
                </a:solidFill>
              </a:rPr>
              <a:t>Ozonated water, </a:t>
            </a:r>
            <a:endParaRPr lang="en-SG" sz="2400" dirty="0">
              <a:solidFill>
                <a:srgbClr val="00B050"/>
              </a:solidFill>
            </a:endParaRPr>
          </a:p>
          <a:p>
            <a:pPr>
              <a:lnSpc>
                <a:spcPct val="150000"/>
              </a:lnSpc>
              <a:buFont typeface="Arial" panose="020B0604020202020204" pitchFamily="34" charset="0"/>
              <a:buChar char="•"/>
            </a:pPr>
            <a:r>
              <a:rPr lang="en-US" sz="2400" dirty="0">
                <a:solidFill>
                  <a:srgbClr val="00B050"/>
                </a:solidFill>
              </a:rPr>
              <a:t> Ozonated olive oil</a:t>
            </a:r>
            <a:endParaRPr lang="en-SG" sz="2400" dirty="0">
              <a:solidFill>
                <a:srgbClr val="00B050"/>
              </a:solidFill>
            </a:endParaRPr>
          </a:p>
          <a:p>
            <a:pPr>
              <a:lnSpc>
                <a:spcPct val="150000"/>
              </a:lnSpc>
              <a:buFont typeface="Arial" panose="020B0604020202020204" pitchFamily="34" charset="0"/>
              <a:buChar char="•"/>
            </a:pPr>
            <a:r>
              <a:rPr lang="en-US" sz="2400" dirty="0">
                <a:solidFill>
                  <a:srgbClr val="00B050"/>
                </a:solidFill>
              </a:rPr>
              <a:t> Ozone gas.</a:t>
            </a:r>
          </a:p>
          <a:p>
            <a:pPr>
              <a:lnSpc>
                <a:spcPct val="150000"/>
              </a:lnSpc>
              <a:buFont typeface="Arial" panose="020B0604020202020204" pitchFamily="34" charset="0"/>
              <a:buChar char="•"/>
            </a:pPr>
            <a:endParaRPr lang="en-US" sz="2400" dirty="0">
              <a:solidFill>
                <a:schemeClr val="tx1"/>
              </a:solidFill>
            </a:endParaRPr>
          </a:p>
          <a:p>
            <a:pPr>
              <a:lnSpc>
                <a:spcPct val="150000"/>
              </a:lnSpc>
              <a:buNone/>
            </a:pPr>
            <a:r>
              <a:rPr lang="en-US" dirty="0"/>
              <a:t>Ozonated water and olive oil have the capacity to entrap and</a:t>
            </a:r>
          </a:p>
          <a:p>
            <a:pPr>
              <a:lnSpc>
                <a:spcPct val="150000"/>
              </a:lnSpc>
              <a:buNone/>
            </a:pPr>
            <a:r>
              <a:rPr lang="en-US" dirty="0"/>
              <a:t>then release ozone, an ideal delivery system.</a:t>
            </a:r>
            <a:endParaRPr lang="en-IN" dirty="0"/>
          </a:p>
          <a:p>
            <a:pPr>
              <a:lnSpc>
                <a:spcPct val="150000"/>
              </a:lnSpc>
              <a:buNone/>
            </a:pPr>
            <a:endParaRPr lang="en-US" sz="2400" dirty="0">
              <a:solidFill>
                <a:schemeClr val="tx1"/>
              </a:solidFill>
            </a:endParaRPr>
          </a:p>
          <a:p>
            <a:pPr>
              <a:lnSpc>
                <a:spcPct val="150000"/>
              </a:lnSpc>
              <a:buNone/>
            </a:pPr>
            <a:endParaRPr lang="en-SG" sz="2400" dirty="0">
              <a:solidFill>
                <a:srgbClr val="C00000"/>
              </a:solidFill>
            </a:endParaRPr>
          </a:p>
        </p:txBody>
      </p:sp>
    </p:spTree>
    <p:extLst>
      <p:ext uri="{BB962C8B-B14F-4D97-AF65-F5344CB8AC3E}">
        <p14:creationId xmlns:p14="http://schemas.microsoft.com/office/powerpoint/2010/main" val="527039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u="sng" dirty="0">
                <a:solidFill>
                  <a:srgbClr val="002060"/>
                </a:solidFill>
              </a:rPr>
              <a:t>D. OZONE-GENERATING UNITS </a:t>
            </a:r>
            <a:br>
              <a:rPr lang="en-SG" sz="2800" u="sng" dirty="0">
                <a:solidFill>
                  <a:srgbClr val="002060"/>
                </a:solidFill>
              </a:rPr>
            </a:br>
            <a:endParaRPr lang="en-IN" sz="2800" u="sng" dirty="0">
              <a:solidFill>
                <a:srgbClr val="002060"/>
              </a:solidFill>
            </a:endParaRPr>
          </a:p>
        </p:txBody>
      </p:sp>
      <p:grpSp>
        <p:nvGrpSpPr>
          <p:cNvPr id="8" name="Group 7">
            <a:extLst>
              <a:ext uri="{FF2B5EF4-FFF2-40B4-BE49-F238E27FC236}">
                <a16:creationId xmlns:a16="http://schemas.microsoft.com/office/drawing/2014/main" id="{FE39DF7F-F402-4E21-85BF-1204404C7DD6}"/>
              </a:ext>
            </a:extLst>
          </p:cNvPr>
          <p:cNvGrpSpPr/>
          <p:nvPr/>
        </p:nvGrpSpPr>
        <p:grpSpPr>
          <a:xfrm>
            <a:off x="381000" y="1502847"/>
            <a:ext cx="8458200" cy="2633105"/>
            <a:chOff x="381000" y="1502847"/>
            <a:chExt cx="8458200" cy="2633105"/>
          </a:xfrm>
        </p:grpSpPr>
        <p:sp>
          <p:nvSpPr>
            <p:cNvPr id="9" name="Freeform: Shape 8">
              <a:extLst>
                <a:ext uri="{FF2B5EF4-FFF2-40B4-BE49-F238E27FC236}">
                  <a16:creationId xmlns:a16="http://schemas.microsoft.com/office/drawing/2014/main" id="{0E22D9D2-2370-468F-BC47-7DECE1A2FD08}"/>
                </a:ext>
              </a:extLst>
            </p:cNvPr>
            <p:cNvSpPr/>
            <p:nvPr/>
          </p:nvSpPr>
          <p:spPr>
            <a:xfrm>
              <a:off x="381000" y="1502847"/>
              <a:ext cx="8458200" cy="1153054"/>
            </a:xfrm>
            <a:custGeom>
              <a:avLst/>
              <a:gdLst>
                <a:gd name="connsiteX0" fmla="*/ 0 w 8458200"/>
                <a:gd name="connsiteY0" fmla="*/ 192180 h 1153054"/>
                <a:gd name="connsiteX1" fmla="*/ 192180 w 8458200"/>
                <a:gd name="connsiteY1" fmla="*/ 0 h 1153054"/>
                <a:gd name="connsiteX2" fmla="*/ 8266020 w 8458200"/>
                <a:gd name="connsiteY2" fmla="*/ 0 h 1153054"/>
                <a:gd name="connsiteX3" fmla="*/ 8458200 w 8458200"/>
                <a:gd name="connsiteY3" fmla="*/ 192180 h 1153054"/>
                <a:gd name="connsiteX4" fmla="*/ 8458200 w 8458200"/>
                <a:gd name="connsiteY4" fmla="*/ 960874 h 1153054"/>
                <a:gd name="connsiteX5" fmla="*/ 8266020 w 8458200"/>
                <a:gd name="connsiteY5" fmla="*/ 1153054 h 1153054"/>
                <a:gd name="connsiteX6" fmla="*/ 192180 w 8458200"/>
                <a:gd name="connsiteY6" fmla="*/ 1153054 h 1153054"/>
                <a:gd name="connsiteX7" fmla="*/ 0 w 8458200"/>
                <a:gd name="connsiteY7" fmla="*/ 960874 h 1153054"/>
                <a:gd name="connsiteX8" fmla="*/ 0 w 8458200"/>
                <a:gd name="connsiteY8" fmla="*/ 192180 h 115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58200" h="1153054">
                  <a:moveTo>
                    <a:pt x="0" y="192180"/>
                  </a:moveTo>
                  <a:cubicBezTo>
                    <a:pt x="0" y="86042"/>
                    <a:pt x="86042" y="0"/>
                    <a:pt x="192180" y="0"/>
                  </a:cubicBezTo>
                  <a:lnTo>
                    <a:pt x="8266020" y="0"/>
                  </a:lnTo>
                  <a:cubicBezTo>
                    <a:pt x="8372158" y="0"/>
                    <a:pt x="8458200" y="86042"/>
                    <a:pt x="8458200" y="192180"/>
                  </a:cubicBezTo>
                  <a:lnTo>
                    <a:pt x="8458200" y="960874"/>
                  </a:lnTo>
                  <a:cubicBezTo>
                    <a:pt x="8458200" y="1067012"/>
                    <a:pt x="8372158" y="1153054"/>
                    <a:pt x="8266020" y="1153054"/>
                  </a:cubicBezTo>
                  <a:lnTo>
                    <a:pt x="192180" y="1153054"/>
                  </a:lnTo>
                  <a:cubicBezTo>
                    <a:pt x="86042" y="1153054"/>
                    <a:pt x="0" y="1067012"/>
                    <a:pt x="0" y="960874"/>
                  </a:cubicBezTo>
                  <a:lnTo>
                    <a:pt x="0" y="19218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727" tIns="147727" rIns="147727" bIns="147727" numCol="1" spcCol="1270" anchor="ctr" anchorCtr="0">
              <a:noAutofit/>
            </a:bodyPr>
            <a:lstStyle/>
            <a:p>
              <a:pPr marL="0" lvl="0" indent="0" algn="l" defTabSz="1066800" rtl="0">
                <a:lnSpc>
                  <a:spcPct val="90000"/>
                </a:lnSpc>
                <a:spcBef>
                  <a:spcPct val="0"/>
                </a:spcBef>
                <a:spcAft>
                  <a:spcPct val="35000"/>
                </a:spcAft>
                <a:buNone/>
              </a:pPr>
              <a:r>
                <a:rPr lang="en-US" sz="2400" kern="1200" dirty="0">
                  <a:solidFill>
                    <a:srgbClr val="FFFF00"/>
                  </a:solidFill>
                </a:rPr>
                <a:t>Ultraviolet System</a:t>
              </a:r>
              <a:r>
                <a:rPr lang="en-US" sz="2400" kern="1200" dirty="0"/>
                <a:t>-Produces low concentrations of ozone. It is used in esthetics, and for air purification.</a:t>
              </a:r>
              <a:endParaRPr lang="en-IN" sz="2400" kern="1200" dirty="0"/>
            </a:p>
          </p:txBody>
        </p:sp>
        <p:sp>
          <p:nvSpPr>
            <p:cNvPr id="10" name="Freeform: Shape 9">
              <a:extLst>
                <a:ext uri="{FF2B5EF4-FFF2-40B4-BE49-F238E27FC236}">
                  <a16:creationId xmlns:a16="http://schemas.microsoft.com/office/drawing/2014/main" id="{AD04087C-D7BF-47FF-96DA-5BB4F11F7B4C}"/>
                </a:ext>
              </a:extLst>
            </p:cNvPr>
            <p:cNvSpPr/>
            <p:nvPr/>
          </p:nvSpPr>
          <p:spPr>
            <a:xfrm>
              <a:off x="381000" y="2843102"/>
              <a:ext cx="8458200" cy="1292850"/>
            </a:xfrm>
            <a:custGeom>
              <a:avLst/>
              <a:gdLst>
                <a:gd name="connsiteX0" fmla="*/ 0 w 8458200"/>
                <a:gd name="connsiteY0" fmla="*/ 215479 h 1292850"/>
                <a:gd name="connsiteX1" fmla="*/ 215479 w 8458200"/>
                <a:gd name="connsiteY1" fmla="*/ 0 h 1292850"/>
                <a:gd name="connsiteX2" fmla="*/ 8242721 w 8458200"/>
                <a:gd name="connsiteY2" fmla="*/ 0 h 1292850"/>
                <a:gd name="connsiteX3" fmla="*/ 8458200 w 8458200"/>
                <a:gd name="connsiteY3" fmla="*/ 215479 h 1292850"/>
                <a:gd name="connsiteX4" fmla="*/ 8458200 w 8458200"/>
                <a:gd name="connsiteY4" fmla="*/ 1077371 h 1292850"/>
                <a:gd name="connsiteX5" fmla="*/ 8242721 w 8458200"/>
                <a:gd name="connsiteY5" fmla="*/ 1292850 h 1292850"/>
                <a:gd name="connsiteX6" fmla="*/ 215479 w 8458200"/>
                <a:gd name="connsiteY6" fmla="*/ 1292850 h 1292850"/>
                <a:gd name="connsiteX7" fmla="*/ 0 w 8458200"/>
                <a:gd name="connsiteY7" fmla="*/ 1077371 h 1292850"/>
                <a:gd name="connsiteX8" fmla="*/ 0 w 8458200"/>
                <a:gd name="connsiteY8" fmla="*/ 215479 h 129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58200" h="1292850">
                  <a:moveTo>
                    <a:pt x="0" y="215479"/>
                  </a:moveTo>
                  <a:cubicBezTo>
                    <a:pt x="0" y="96473"/>
                    <a:pt x="96473" y="0"/>
                    <a:pt x="215479" y="0"/>
                  </a:cubicBezTo>
                  <a:lnTo>
                    <a:pt x="8242721" y="0"/>
                  </a:lnTo>
                  <a:cubicBezTo>
                    <a:pt x="8361727" y="0"/>
                    <a:pt x="8458200" y="96473"/>
                    <a:pt x="8458200" y="215479"/>
                  </a:cubicBezTo>
                  <a:lnTo>
                    <a:pt x="8458200" y="1077371"/>
                  </a:lnTo>
                  <a:cubicBezTo>
                    <a:pt x="8458200" y="1196377"/>
                    <a:pt x="8361727" y="1292850"/>
                    <a:pt x="8242721" y="1292850"/>
                  </a:cubicBezTo>
                  <a:lnTo>
                    <a:pt x="215479" y="1292850"/>
                  </a:lnTo>
                  <a:cubicBezTo>
                    <a:pt x="96473" y="1292850"/>
                    <a:pt x="0" y="1196377"/>
                    <a:pt x="0" y="1077371"/>
                  </a:cubicBezTo>
                  <a:lnTo>
                    <a:pt x="0" y="2154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4552" tIns="154552" rIns="154552" bIns="154552" numCol="1" spcCol="1270" anchor="ctr" anchorCtr="0">
              <a:noAutofit/>
            </a:bodyPr>
            <a:lstStyle/>
            <a:p>
              <a:pPr marL="0" lvl="0" indent="0" algn="l" defTabSz="1066800" rtl="0">
                <a:lnSpc>
                  <a:spcPct val="90000"/>
                </a:lnSpc>
                <a:spcBef>
                  <a:spcPct val="0"/>
                </a:spcBef>
                <a:spcAft>
                  <a:spcPct val="35000"/>
                </a:spcAft>
                <a:buNone/>
              </a:pPr>
              <a:r>
                <a:rPr lang="en-US" sz="2400" kern="1200" dirty="0">
                  <a:solidFill>
                    <a:srgbClr val="FFFF00"/>
                  </a:solidFill>
                </a:rPr>
                <a:t>Corona Discharge System </a:t>
              </a:r>
              <a:r>
                <a:rPr lang="en-US" sz="2400" kern="1200" dirty="0"/>
                <a:t>- Produces high concentrations of ozone. most common system used in the medical/ dental field. Easy to handle and it has a controlled ozone production rate.</a:t>
              </a:r>
              <a:endParaRPr lang="en-IN" sz="2400" kern="1200" dirty="0"/>
            </a:p>
          </p:txBody>
        </p:sp>
      </p:grpSp>
      <p:grpSp>
        <p:nvGrpSpPr>
          <p:cNvPr id="3" name="Group 2">
            <a:extLst>
              <a:ext uri="{FF2B5EF4-FFF2-40B4-BE49-F238E27FC236}">
                <a16:creationId xmlns:a16="http://schemas.microsoft.com/office/drawing/2014/main" id="{2CC168CA-3466-4E60-8BF2-98ED19C9CFE1}"/>
              </a:ext>
            </a:extLst>
          </p:cNvPr>
          <p:cNvGrpSpPr/>
          <p:nvPr/>
        </p:nvGrpSpPr>
        <p:grpSpPr>
          <a:xfrm>
            <a:off x="381000" y="4402406"/>
            <a:ext cx="8458200" cy="1541194"/>
            <a:chOff x="381000" y="4707206"/>
            <a:chExt cx="8458200" cy="1740892"/>
          </a:xfrm>
        </p:grpSpPr>
        <p:sp>
          <p:nvSpPr>
            <p:cNvPr id="6" name="Rectangle: Rounded Corners 5">
              <a:extLst>
                <a:ext uri="{FF2B5EF4-FFF2-40B4-BE49-F238E27FC236}">
                  <a16:creationId xmlns:a16="http://schemas.microsoft.com/office/drawing/2014/main" id="{2022DF6A-D6CB-4092-9AFD-8191180131C5}"/>
                </a:ext>
              </a:extLst>
            </p:cNvPr>
            <p:cNvSpPr/>
            <p:nvPr/>
          </p:nvSpPr>
          <p:spPr>
            <a:xfrm>
              <a:off x="381000" y="4707206"/>
              <a:ext cx="8458200" cy="17408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9DFCB701-B61B-4C1D-B140-DADCD61F6440}"/>
                </a:ext>
              </a:extLst>
            </p:cNvPr>
            <p:cNvSpPr txBox="1"/>
            <p:nvPr/>
          </p:nvSpPr>
          <p:spPr>
            <a:xfrm>
              <a:off x="444509" y="4812701"/>
              <a:ext cx="8318491" cy="14574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solidFill>
                    <a:srgbClr val="FFFF00"/>
                  </a:solidFill>
                </a:rPr>
                <a:t>Cold Plasma System </a:t>
              </a:r>
              <a:r>
                <a:rPr lang="en-US" sz="2400" kern="1200" dirty="0"/>
                <a:t>- used in air and water purification</a:t>
              </a:r>
              <a:endParaRPr lang="en-IN" sz="2400" kern="1200" dirty="0"/>
            </a:p>
          </p:txBody>
        </p:sp>
      </p:grpSp>
    </p:spTree>
    <p:extLst>
      <p:ext uri="{BB962C8B-B14F-4D97-AF65-F5344CB8AC3E}">
        <p14:creationId xmlns:p14="http://schemas.microsoft.com/office/powerpoint/2010/main" val="908029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t>The typical average concentration of ozone used in treatments is 25 micrograms of ozone per milliliter of oxygen/ozone gas mixture. That translates into 0.25 parts of ozone to 99.75 parts of oxygen.</a:t>
            </a:r>
            <a:endParaRPr lang="en-IN" dirty="0"/>
          </a:p>
        </p:txBody>
      </p:sp>
    </p:spTree>
    <p:extLst>
      <p:ext uri="{BB962C8B-B14F-4D97-AF65-F5344CB8AC3E}">
        <p14:creationId xmlns:p14="http://schemas.microsoft.com/office/powerpoint/2010/main" val="4020970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31750"/>
            <a:ext cx="7620000" cy="1143000"/>
          </a:xfrm>
        </p:spPr>
        <p:txBody>
          <a:bodyPr/>
          <a:lstStyle/>
          <a:p>
            <a:pPr algn="l" eaLnBrk="1" hangingPunct="1">
              <a:defRPr/>
            </a:pPr>
            <a:r>
              <a:rPr lang="en-IN" sz="2800" u="sng" dirty="0">
                <a:solidFill>
                  <a:srgbClr val="002060"/>
                </a:solidFill>
              </a:rPr>
              <a:t>    D. MECHANISM OF ACTION</a:t>
            </a:r>
          </a:p>
        </p:txBody>
      </p:sp>
      <p:sp>
        <p:nvSpPr>
          <p:cNvPr id="11267" name="Content Placeholder 2"/>
          <p:cNvSpPr>
            <a:spLocks noGrp="1"/>
          </p:cNvSpPr>
          <p:nvPr>
            <p:ph idx="4294967295"/>
          </p:nvPr>
        </p:nvSpPr>
        <p:spPr>
          <a:xfrm>
            <a:off x="0" y="2074863"/>
            <a:ext cx="7620000" cy="4800600"/>
          </a:xfrm>
        </p:spPr>
        <p:txBody>
          <a:bodyPr/>
          <a:lstStyle/>
          <a:p>
            <a:pPr marL="0" indent="0" eaLnBrk="1" hangingPunct="1">
              <a:buNone/>
            </a:pPr>
            <a:r>
              <a:rPr lang="en-IN" dirty="0">
                <a:latin typeface="Times New Roman" pitchFamily="18" charset="0"/>
                <a:cs typeface="Times New Roman" pitchFamily="18" charset="0"/>
              </a:rPr>
              <a:t>   </a:t>
            </a:r>
          </a:p>
        </p:txBody>
      </p:sp>
      <p:graphicFrame>
        <p:nvGraphicFramePr>
          <p:cNvPr id="3" name="Diagram 2"/>
          <p:cNvGraphicFramePr/>
          <p:nvPr>
            <p:extLst>
              <p:ext uri="{D42A27DB-BD31-4B8C-83A1-F6EECF244321}">
                <p14:modId xmlns:p14="http://schemas.microsoft.com/office/powerpoint/2010/main" val="2929593936"/>
              </p:ext>
            </p:extLst>
          </p:nvPr>
        </p:nvGraphicFramePr>
        <p:xfrm>
          <a:off x="755576" y="655068"/>
          <a:ext cx="7632848"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3543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2800" u="sng" dirty="0">
                <a:solidFill>
                  <a:srgbClr val="002060"/>
                </a:solidFill>
              </a:rPr>
              <a:t>E. ANTIMICROBIAL EFFECT</a:t>
            </a:r>
            <a:br>
              <a:rPr lang="en-US" sz="2800" u="sng" dirty="0">
                <a:solidFill>
                  <a:srgbClr val="002060"/>
                </a:solidFill>
              </a:rPr>
            </a:br>
            <a:endParaRPr lang="en-IN" sz="2800" u="sng" dirty="0">
              <a:solidFill>
                <a:srgbClr val="002060"/>
              </a:solidFill>
            </a:endParaRPr>
          </a:p>
        </p:txBody>
      </p:sp>
      <p:sp>
        <p:nvSpPr>
          <p:cNvPr id="3" name="Content Placeholder 2"/>
          <p:cNvSpPr>
            <a:spLocks noGrp="1"/>
          </p:cNvSpPr>
          <p:nvPr>
            <p:ph idx="1"/>
          </p:nvPr>
        </p:nvSpPr>
        <p:spPr/>
        <p:txBody>
          <a:bodyPr>
            <a:normAutofit/>
          </a:bodyPr>
          <a:lstStyle/>
          <a:p>
            <a:pPr>
              <a:lnSpc>
                <a:spcPct val="150000"/>
              </a:lnSpc>
            </a:pPr>
            <a:r>
              <a:rPr lang="en-US" sz="2400" dirty="0">
                <a:solidFill>
                  <a:schemeClr val="tx1"/>
                </a:solidFill>
              </a:rPr>
              <a:t>Mycobacteria, Staphylococcus, Streptococcus, Enterococcus and  Escherichia coli </a:t>
            </a:r>
            <a:r>
              <a:rPr lang="fr-FR" sz="2400" dirty="0">
                <a:solidFill>
                  <a:schemeClr val="tx1"/>
                </a:solidFill>
              </a:rPr>
              <a:t>(</a:t>
            </a:r>
            <a:r>
              <a:rPr lang="fr-FR" sz="2400" dirty="0" err="1">
                <a:solidFill>
                  <a:schemeClr val="tx1"/>
                </a:solidFill>
              </a:rPr>
              <a:t>Seshi</a:t>
            </a:r>
            <a:r>
              <a:rPr lang="fr-FR" sz="2400" dirty="0">
                <a:solidFill>
                  <a:schemeClr val="tx1"/>
                </a:solidFill>
              </a:rPr>
              <a:t> et al.), </a:t>
            </a:r>
            <a:endParaRPr lang="en-SG" sz="2400" dirty="0">
              <a:solidFill>
                <a:schemeClr val="tx1"/>
              </a:solidFill>
            </a:endParaRPr>
          </a:p>
          <a:p>
            <a:pPr>
              <a:lnSpc>
                <a:spcPct val="150000"/>
              </a:lnSpc>
            </a:pPr>
            <a:r>
              <a:rPr lang="fr-FR" sz="2400" dirty="0" err="1">
                <a:solidFill>
                  <a:schemeClr val="tx1"/>
                </a:solidFill>
              </a:rPr>
              <a:t>Staphylococcus</a:t>
            </a:r>
            <a:r>
              <a:rPr lang="fr-FR" sz="2400" dirty="0">
                <a:solidFill>
                  <a:schemeClr val="tx1"/>
                </a:solidFill>
              </a:rPr>
              <a:t> aureus (</a:t>
            </a:r>
            <a:r>
              <a:rPr lang="fr-FR" sz="2400" dirty="0" err="1">
                <a:solidFill>
                  <a:schemeClr val="tx1"/>
                </a:solidFill>
              </a:rPr>
              <a:t>Velano</a:t>
            </a:r>
            <a:r>
              <a:rPr lang="fr-FR" sz="2400" dirty="0">
                <a:solidFill>
                  <a:schemeClr val="tx1"/>
                </a:solidFill>
              </a:rPr>
              <a:t> </a:t>
            </a:r>
            <a:r>
              <a:rPr lang="en-US" sz="2400" dirty="0">
                <a:solidFill>
                  <a:schemeClr val="tx1"/>
                </a:solidFill>
              </a:rPr>
              <a:t>et al.)</a:t>
            </a:r>
            <a:endParaRPr lang="en-SG" sz="2400" dirty="0">
              <a:solidFill>
                <a:schemeClr val="tx1"/>
              </a:solidFill>
            </a:endParaRPr>
          </a:p>
          <a:p>
            <a:pPr>
              <a:lnSpc>
                <a:spcPct val="150000"/>
              </a:lnSpc>
            </a:pPr>
            <a:r>
              <a:rPr lang="en-US" sz="2400" dirty="0" err="1">
                <a:solidFill>
                  <a:schemeClr val="tx1"/>
                </a:solidFill>
              </a:rPr>
              <a:t>Enterococcus</a:t>
            </a:r>
            <a:r>
              <a:rPr lang="en-US" sz="2400" dirty="0">
                <a:solidFill>
                  <a:schemeClr val="tx1"/>
                </a:solidFill>
              </a:rPr>
              <a:t> </a:t>
            </a:r>
            <a:r>
              <a:rPr lang="en-US" sz="2400" dirty="0" err="1">
                <a:solidFill>
                  <a:schemeClr val="tx1"/>
                </a:solidFill>
              </a:rPr>
              <a:t>faecalis</a:t>
            </a:r>
            <a:r>
              <a:rPr lang="en-US" sz="2400" dirty="0">
                <a:solidFill>
                  <a:schemeClr val="tx1"/>
                </a:solidFill>
              </a:rPr>
              <a:t> (Hems et al.), and </a:t>
            </a:r>
            <a:endParaRPr lang="en-SG" sz="2400" dirty="0">
              <a:solidFill>
                <a:schemeClr val="tx1"/>
              </a:solidFill>
            </a:endParaRPr>
          </a:p>
          <a:p>
            <a:pPr>
              <a:lnSpc>
                <a:spcPct val="150000"/>
              </a:lnSpc>
            </a:pPr>
            <a:r>
              <a:rPr lang="en-US" sz="2400" dirty="0">
                <a:solidFill>
                  <a:schemeClr val="tx1"/>
                </a:solidFill>
              </a:rPr>
              <a:t>Candida </a:t>
            </a:r>
            <a:r>
              <a:rPr lang="en-US" sz="2400" dirty="0" err="1">
                <a:solidFill>
                  <a:schemeClr val="tx1"/>
                </a:solidFill>
              </a:rPr>
              <a:t>albicans</a:t>
            </a:r>
            <a:r>
              <a:rPr lang="en-US" sz="2400" dirty="0">
                <a:solidFill>
                  <a:schemeClr val="tx1"/>
                </a:solidFill>
              </a:rPr>
              <a:t> (</a:t>
            </a:r>
            <a:r>
              <a:rPr lang="en-US" sz="2400" dirty="0" err="1">
                <a:solidFill>
                  <a:schemeClr val="tx1"/>
                </a:solidFill>
              </a:rPr>
              <a:t>Arita</a:t>
            </a:r>
            <a:r>
              <a:rPr lang="en-US" sz="2400" dirty="0">
                <a:solidFill>
                  <a:schemeClr val="tx1"/>
                </a:solidFill>
              </a:rPr>
              <a:t> et al.)</a:t>
            </a:r>
            <a:endParaRPr lang="en-SG" sz="2400" dirty="0">
              <a:solidFill>
                <a:schemeClr val="tx1"/>
              </a:solidFill>
            </a:endParaRPr>
          </a:p>
          <a:p>
            <a:pPr>
              <a:lnSpc>
                <a:spcPct val="150000"/>
              </a:lnSpc>
            </a:pPr>
            <a:endParaRPr lang="en-SG" sz="2400" dirty="0">
              <a:solidFill>
                <a:schemeClr val="tx1"/>
              </a:solidFill>
            </a:endParaRPr>
          </a:p>
          <a:p>
            <a:endParaRPr lang="en-SG" dirty="0">
              <a:solidFill>
                <a:schemeClr val="tx1"/>
              </a:solidFill>
            </a:endParaRPr>
          </a:p>
        </p:txBody>
      </p:sp>
    </p:spTree>
    <p:extLst>
      <p:ext uri="{BB962C8B-B14F-4D97-AF65-F5344CB8AC3E}">
        <p14:creationId xmlns:p14="http://schemas.microsoft.com/office/powerpoint/2010/main" val="325734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24744"/>
            <a:ext cx="7467600" cy="3951337"/>
          </a:xfrm>
        </p:spPr>
        <p:style>
          <a:lnRef idx="1">
            <a:schemeClr val="accent5"/>
          </a:lnRef>
          <a:fillRef idx="2">
            <a:schemeClr val="accent5"/>
          </a:fillRef>
          <a:effectRef idx="1">
            <a:schemeClr val="accent5"/>
          </a:effectRef>
          <a:fontRef idx="minor">
            <a:schemeClr val="dk1"/>
          </a:fontRef>
        </p:style>
        <p:txBody>
          <a:bodyPr>
            <a:normAutofit/>
          </a:bodyPr>
          <a:lstStyle/>
          <a:p>
            <a:r>
              <a:rPr lang="en-IN" dirty="0" err="1"/>
              <a:t>Nagayoshi</a:t>
            </a:r>
            <a:r>
              <a:rPr lang="en-IN" dirty="0"/>
              <a:t> </a:t>
            </a:r>
            <a:r>
              <a:rPr lang="en-IN" i="1" dirty="0"/>
              <a:t>et al. </a:t>
            </a:r>
            <a:r>
              <a:rPr lang="en-US" dirty="0"/>
              <a:t>found that ozonated water (0.5–4 mg/L) was highly effective in killing both gram positive and negative micro-organisms.</a:t>
            </a:r>
            <a:r>
              <a:rPr lang="en-IN" dirty="0"/>
              <a:t>Gram negative bacteria, such as </a:t>
            </a:r>
            <a:r>
              <a:rPr lang="en-IN" i="1" dirty="0" err="1"/>
              <a:t>Porphyromonas</a:t>
            </a:r>
            <a:r>
              <a:rPr lang="en-IN" i="1" dirty="0"/>
              <a:t> (P.) </a:t>
            </a:r>
            <a:r>
              <a:rPr lang="en-US" i="1" dirty="0" err="1"/>
              <a:t>endodontalis</a:t>
            </a:r>
            <a:r>
              <a:rPr lang="en-US" i="1" dirty="0"/>
              <a:t> </a:t>
            </a:r>
            <a:r>
              <a:rPr lang="en-US" dirty="0"/>
              <a:t>and </a:t>
            </a:r>
            <a:r>
              <a:rPr lang="en-US" i="1" dirty="0"/>
              <a:t>P. </a:t>
            </a:r>
            <a:r>
              <a:rPr lang="en-US" i="1" dirty="0" err="1"/>
              <a:t>gingivalis</a:t>
            </a:r>
            <a:r>
              <a:rPr lang="en-US" i="1" dirty="0"/>
              <a:t> </a:t>
            </a:r>
            <a:r>
              <a:rPr lang="en-US" dirty="0"/>
              <a:t>were substantially more sensitive to ozonated water than gram positive oral </a:t>
            </a:r>
            <a:r>
              <a:rPr lang="it-IT" dirty="0"/>
              <a:t>streptococci and </a:t>
            </a:r>
            <a:r>
              <a:rPr lang="it-IT" i="1" dirty="0"/>
              <a:t>C. albicans </a:t>
            </a:r>
            <a:r>
              <a:rPr lang="it-IT" dirty="0"/>
              <a:t>in pure culture.</a:t>
            </a:r>
            <a:endParaRPr lang="en-SG" sz="2400" dirty="0"/>
          </a:p>
        </p:txBody>
      </p:sp>
      <p:sp>
        <p:nvSpPr>
          <p:cNvPr id="5" name="Rectangle 4">
            <a:extLst>
              <a:ext uri="{FF2B5EF4-FFF2-40B4-BE49-F238E27FC236}">
                <a16:creationId xmlns:a16="http://schemas.microsoft.com/office/drawing/2014/main" id="{5B6EEB3E-0776-4D06-A2D5-F1BFF06D557F}"/>
              </a:ext>
            </a:extLst>
          </p:cNvPr>
          <p:cNvSpPr/>
          <p:nvPr/>
        </p:nvSpPr>
        <p:spPr>
          <a:xfrm>
            <a:off x="838200" y="5877580"/>
            <a:ext cx="7467600" cy="523220"/>
          </a:xfrm>
          <a:prstGeom prst="rect">
            <a:avLst/>
          </a:prstGeom>
        </p:spPr>
        <p:txBody>
          <a:bodyPr wrap="square">
            <a:spAutoFit/>
          </a:bodyPr>
          <a:lstStyle/>
          <a:p>
            <a:pPr algn="ctr"/>
            <a:r>
              <a:rPr lang="en-IN" sz="1400" dirty="0" err="1">
                <a:latin typeface="MinionPro-Regular"/>
              </a:rPr>
              <a:t>Nagayoshi</a:t>
            </a:r>
            <a:r>
              <a:rPr lang="en-IN" sz="1400" dirty="0">
                <a:latin typeface="MinionPro-Regular"/>
              </a:rPr>
              <a:t> M, </a:t>
            </a:r>
            <a:r>
              <a:rPr lang="en-IN" sz="1400" dirty="0" err="1">
                <a:latin typeface="MinionPro-Regular"/>
              </a:rPr>
              <a:t>Fukuizumi</a:t>
            </a:r>
            <a:r>
              <a:rPr lang="en-IN" sz="1400" dirty="0">
                <a:latin typeface="MinionPro-Regular"/>
              </a:rPr>
              <a:t> T, Kitamura C, Yano J,</a:t>
            </a:r>
            <a:r>
              <a:rPr lang="en-US" sz="1400" dirty="0" err="1">
                <a:latin typeface="MinionPro-Regular"/>
              </a:rPr>
              <a:t>Terashita</a:t>
            </a:r>
            <a:r>
              <a:rPr lang="en-US" sz="1400" dirty="0">
                <a:latin typeface="MinionPro-Regular"/>
              </a:rPr>
              <a:t> M, Nishihara T. Efficacy of ozone on survival and permeability of oral microorganisms. Oral Microbiol Immunol. </a:t>
            </a:r>
            <a:r>
              <a:rPr lang="en-IN" sz="1400" dirty="0">
                <a:latin typeface="MinionPro-Regular"/>
              </a:rPr>
              <a:t>2004;19(4):240-6.</a:t>
            </a:r>
            <a:endParaRPr lang="en-IN" sz="1400" dirty="0"/>
          </a:p>
        </p:txBody>
      </p:sp>
    </p:spTree>
    <p:extLst>
      <p:ext uri="{BB962C8B-B14F-4D97-AF65-F5344CB8AC3E}">
        <p14:creationId xmlns:p14="http://schemas.microsoft.com/office/powerpoint/2010/main" val="2706424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92227"/>
            <a:ext cx="7467600" cy="3955973"/>
          </a:xfrm>
        </p:spPr>
        <p:txBody>
          <a:bodyPr>
            <a:normAutofit lnSpcReduction="10000"/>
          </a:bodyPr>
          <a:lstStyle/>
          <a:p>
            <a:r>
              <a:rPr lang="en-IN" dirty="0"/>
              <a:t>Hems </a:t>
            </a:r>
            <a:r>
              <a:rPr lang="en-IN" i="1" dirty="0"/>
              <a:t>et al. </a:t>
            </a:r>
            <a:r>
              <a:rPr lang="en-US" dirty="0"/>
              <a:t>evaluated the potential of ozone as an antibacterial agent using </a:t>
            </a:r>
            <a:r>
              <a:rPr lang="en-US" i="1" dirty="0"/>
              <a:t>Enterococcus (E.) faecalis </a:t>
            </a:r>
            <a:r>
              <a:rPr lang="en-US" dirty="0"/>
              <a:t>as a test species. </a:t>
            </a:r>
          </a:p>
          <a:p>
            <a:endParaRPr lang="en-US" dirty="0"/>
          </a:p>
          <a:p>
            <a:r>
              <a:rPr lang="en-US" dirty="0"/>
              <a:t>Ozone was used both as gasiform (produced by Pure zone device), and aqueous (optimal concentration 0.68 mg/L). They concluded that ozone in solution was antibacterial against planktonic </a:t>
            </a:r>
            <a:r>
              <a:rPr lang="en-US" i="1" dirty="0"/>
              <a:t>E. faecalis </a:t>
            </a:r>
            <a:r>
              <a:rPr lang="en-US" dirty="0"/>
              <a:t>after 240 s treatment. However it was not effective against </a:t>
            </a:r>
            <a:r>
              <a:rPr lang="en-US" i="1" dirty="0"/>
              <a:t>E. faecalis </a:t>
            </a:r>
            <a:r>
              <a:rPr lang="en-US" dirty="0"/>
              <a:t>within a biofilm unless they were displaced into the surrounding medium by agitation.</a:t>
            </a:r>
            <a:endParaRPr lang="en-IN" dirty="0"/>
          </a:p>
        </p:txBody>
      </p:sp>
      <p:sp>
        <p:nvSpPr>
          <p:cNvPr id="4" name="Rectangle 3">
            <a:extLst>
              <a:ext uri="{FF2B5EF4-FFF2-40B4-BE49-F238E27FC236}">
                <a16:creationId xmlns:a16="http://schemas.microsoft.com/office/drawing/2014/main" id="{9E197560-304C-4557-B945-469B0C42B0A2}"/>
              </a:ext>
            </a:extLst>
          </p:cNvPr>
          <p:cNvSpPr/>
          <p:nvPr/>
        </p:nvSpPr>
        <p:spPr>
          <a:xfrm>
            <a:off x="838200" y="5791200"/>
            <a:ext cx="7467600" cy="523220"/>
          </a:xfrm>
          <a:prstGeom prst="rect">
            <a:avLst/>
          </a:prstGeom>
        </p:spPr>
        <p:txBody>
          <a:bodyPr wrap="square">
            <a:spAutoFit/>
          </a:bodyPr>
          <a:lstStyle/>
          <a:p>
            <a:pPr algn="ctr"/>
            <a:r>
              <a:rPr lang="en-IN" sz="1400" dirty="0">
                <a:latin typeface="MinionPro-Regular"/>
              </a:rPr>
              <a:t>Hems RS, </a:t>
            </a:r>
            <a:r>
              <a:rPr lang="en-IN" sz="1400" dirty="0" err="1">
                <a:latin typeface="MinionPro-Regular"/>
              </a:rPr>
              <a:t>Gulabivala</a:t>
            </a:r>
            <a:r>
              <a:rPr lang="en-IN" sz="1400" dirty="0">
                <a:latin typeface="MinionPro-Regular"/>
              </a:rPr>
              <a:t> K, Ng YL, Ready D, Spratt DA. An </a:t>
            </a:r>
            <a:r>
              <a:rPr lang="en-US" sz="1400" dirty="0">
                <a:latin typeface="MinionPro-Regular"/>
              </a:rPr>
              <a:t>in vitro evaluation of the ability of ozone to kill a strain of </a:t>
            </a:r>
            <a:r>
              <a:rPr lang="fr-FR" sz="1400" dirty="0">
                <a:latin typeface="MinionPro-Regular"/>
              </a:rPr>
              <a:t>Enterococcus faecalis. Int </a:t>
            </a:r>
            <a:r>
              <a:rPr lang="fr-FR" sz="1400" dirty="0" err="1">
                <a:latin typeface="MinionPro-Regular"/>
              </a:rPr>
              <a:t>Endod</a:t>
            </a:r>
            <a:r>
              <a:rPr lang="fr-FR" sz="1400" dirty="0">
                <a:latin typeface="MinionPro-Regular"/>
              </a:rPr>
              <a:t> J. 2005;38(1):22-9.</a:t>
            </a:r>
            <a:endParaRPr lang="en-IN" sz="1400" dirty="0"/>
          </a:p>
        </p:txBody>
      </p:sp>
    </p:spTree>
    <p:extLst>
      <p:ext uri="{BB962C8B-B14F-4D97-AF65-F5344CB8AC3E}">
        <p14:creationId xmlns:p14="http://schemas.microsoft.com/office/powerpoint/2010/main" val="1944220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Ozone therapy contraindications</a:t>
            </a:r>
            <a:br>
              <a:rPr lang="en-IN" sz="4400" dirty="0"/>
            </a:br>
            <a:endParaRPr lang="en-IN" sz="4400" dirty="0"/>
          </a:p>
        </p:txBody>
      </p:sp>
      <p:sp>
        <p:nvSpPr>
          <p:cNvPr id="3" name="Content Placeholder 2"/>
          <p:cNvSpPr>
            <a:spLocks noGrp="1"/>
          </p:cNvSpPr>
          <p:nvPr>
            <p:ph idx="1"/>
          </p:nvPr>
        </p:nvSpPr>
        <p:spPr/>
        <p:txBody>
          <a:bodyPr>
            <a:normAutofit/>
          </a:bodyPr>
          <a:lstStyle/>
          <a:p>
            <a:r>
              <a:rPr lang="en-US" dirty="0"/>
              <a:t> Pregnancy</a:t>
            </a:r>
            <a:endParaRPr lang="en-IN" dirty="0"/>
          </a:p>
          <a:p>
            <a:r>
              <a:rPr lang="en-US" dirty="0"/>
              <a:t> Glucose-6-phosphate-dehydrogenase deficiency </a:t>
            </a:r>
            <a:endParaRPr lang="en-IN" dirty="0"/>
          </a:p>
          <a:p>
            <a:r>
              <a:rPr lang="en-US" dirty="0"/>
              <a:t> Hyperthyroidism</a:t>
            </a:r>
            <a:endParaRPr lang="en-IN" dirty="0"/>
          </a:p>
          <a:p>
            <a:r>
              <a:rPr lang="en-US" dirty="0"/>
              <a:t> Severe anemia</a:t>
            </a:r>
            <a:endParaRPr lang="en-IN" dirty="0"/>
          </a:p>
          <a:p>
            <a:r>
              <a:rPr lang="en-US" dirty="0"/>
              <a:t> Severe myasthenia</a:t>
            </a:r>
            <a:endParaRPr lang="en-IN" dirty="0"/>
          </a:p>
          <a:p>
            <a:r>
              <a:rPr lang="en-US" dirty="0"/>
              <a:t> Active hemorrhage</a:t>
            </a:r>
            <a:endParaRPr lang="en-IN" dirty="0"/>
          </a:p>
          <a:p>
            <a:endParaRPr lang="en-IN" dirty="0"/>
          </a:p>
        </p:txBody>
      </p:sp>
    </p:spTree>
    <p:extLst>
      <p:ext uri="{BB962C8B-B14F-4D97-AF65-F5344CB8AC3E}">
        <p14:creationId xmlns:p14="http://schemas.microsoft.com/office/powerpoint/2010/main" val="232978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CE7B1-E1BA-4BCE-ACC7-854DA43E014E}"/>
              </a:ext>
            </a:extLst>
          </p:cNvPr>
          <p:cNvSpPr>
            <a:spLocks noGrp="1"/>
          </p:cNvSpPr>
          <p:nvPr>
            <p:ph type="title"/>
          </p:nvPr>
        </p:nvSpPr>
        <p:spPr/>
        <p:txBody>
          <a:bodyPr/>
          <a:lstStyle/>
          <a:p>
            <a:r>
              <a:rPr lang="en-IN" dirty="0">
                <a:solidFill>
                  <a:srgbClr val="00B050"/>
                </a:solidFill>
              </a:rPr>
              <a:t>HERBAL IRRIGANTS</a:t>
            </a:r>
          </a:p>
        </p:txBody>
      </p:sp>
    </p:spTree>
    <p:extLst>
      <p:ext uri="{BB962C8B-B14F-4D97-AF65-F5344CB8AC3E}">
        <p14:creationId xmlns:p14="http://schemas.microsoft.com/office/powerpoint/2010/main" val="41420842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7467600" cy="4034801"/>
          </a:xfrm>
        </p:spPr>
        <p:txBody>
          <a:bodyPr>
            <a:normAutofit/>
          </a:bodyPr>
          <a:lstStyle/>
          <a:p>
            <a:pPr marL="0" indent="0">
              <a:buNone/>
            </a:pPr>
            <a:r>
              <a:rPr lang="en-IN" sz="4400" dirty="0">
                <a:solidFill>
                  <a:srgbClr val="C00000"/>
                </a:solidFill>
              </a:rPr>
              <a:t>                  1.   TRIPHALA </a:t>
            </a:r>
          </a:p>
          <a:p>
            <a:endParaRPr lang="en-IN" dirty="0">
              <a:solidFill>
                <a:srgbClr val="C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924944"/>
            <a:ext cx="4510319" cy="28294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5778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a:xfrm>
            <a:off x="544016" y="1239416"/>
            <a:ext cx="7772400" cy="5645968"/>
          </a:xfrm>
        </p:spPr>
        <p:txBody>
          <a:bodyPr>
            <a:noAutofit/>
          </a:bodyPr>
          <a:lstStyle/>
          <a:p>
            <a:r>
              <a:rPr lang="en-US" dirty="0" err="1">
                <a:latin typeface="Times New Roman" pitchFamily="18" charset="0"/>
                <a:cs typeface="Times New Roman" pitchFamily="18" charset="0"/>
              </a:rPr>
              <a:t>Ruddle’s</a:t>
            </a:r>
            <a:r>
              <a:rPr lang="en-US" dirty="0">
                <a:latin typeface="Times New Roman" pitchFamily="18" charset="0"/>
                <a:cs typeface="Times New Roman" pitchFamily="18" charset="0"/>
              </a:rPr>
              <a:t> solution </a:t>
            </a:r>
          </a:p>
          <a:p>
            <a:r>
              <a:rPr lang="en-US" dirty="0">
                <a:latin typeface="Times New Roman" pitchFamily="18" charset="0"/>
                <a:cs typeface="Times New Roman" pitchFamily="18" charset="0"/>
              </a:rPr>
              <a:t>Urea </a:t>
            </a:r>
          </a:p>
          <a:p>
            <a:r>
              <a:rPr lang="en-US" dirty="0">
                <a:latin typeface="Times New Roman" pitchFamily="18" charset="0"/>
                <a:cs typeface="Times New Roman" pitchFamily="18" charset="0"/>
              </a:rPr>
              <a:t>Physiologic saline solution</a:t>
            </a:r>
          </a:p>
          <a:p>
            <a:r>
              <a:rPr lang="en-US" dirty="0" err="1">
                <a:latin typeface="Times New Roman" pitchFamily="18" charset="0"/>
                <a:cs typeface="Times New Roman" pitchFamily="18" charset="0"/>
              </a:rPr>
              <a:t>Mtad</a:t>
            </a:r>
            <a:r>
              <a:rPr lang="en-US" dirty="0">
                <a:latin typeface="Times New Roman" pitchFamily="18" charset="0"/>
                <a:cs typeface="Times New Roman" pitchFamily="18" charset="0"/>
              </a:rPr>
              <a:t> </a:t>
            </a:r>
          </a:p>
          <a:p>
            <a:r>
              <a:rPr lang="en-US" dirty="0">
                <a:latin typeface="Times New Roman" pitchFamily="18" charset="0"/>
                <a:cs typeface="Times New Roman" pitchFamily="18" charset="0"/>
              </a:rPr>
              <a:t>ozone</a:t>
            </a:r>
          </a:p>
          <a:p>
            <a:r>
              <a:rPr lang="en-US" dirty="0">
                <a:latin typeface="Times New Roman" pitchFamily="18" charset="0"/>
                <a:cs typeface="Times New Roman" pitchFamily="18" charset="0"/>
              </a:rPr>
              <a:t>Combination of irrigants</a:t>
            </a:r>
          </a:p>
          <a:p>
            <a:r>
              <a:rPr lang="en-US" dirty="0">
                <a:latin typeface="Times New Roman" pitchFamily="18" charset="0"/>
                <a:cs typeface="Times New Roman" pitchFamily="18" charset="0"/>
              </a:rPr>
              <a:t>Selection of irrigants</a:t>
            </a:r>
          </a:p>
          <a:p>
            <a:r>
              <a:rPr lang="en-US" dirty="0">
                <a:latin typeface="Times New Roman" pitchFamily="18" charset="0"/>
                <a:cs typeface="Times New Roman" pitchFamily="18" charset="0"/>
              </a:rPr>
              <a:t>Methods of irrigation</a:t>
            </a:r>
            <a:endParaRPr lang="en-SG" dirty="0">
              <a:latin typeface="Times New Roman" pitchFamily="18" charset="0"/>
              <a:cs typeface="Times New Roman" pitchFamily="18" charset="0"/>
            </a:endParaRPr>
          </a:p>
          <a:p>
            <a:r>
              <a:rPr lang="en-US" dirty="0">
                <a:latin typeface="Times New Roman" pitchFamily="18" charset="0"/>
                <a:cs typeface="Times New Roman" pitchFamily="18" charset="0"/>
              </a:rPr>
              <a:t>Various delivery systems for irrigation</a:t>
            </a:r>
          </a:p>
          <a:p>
            <a:r>
              <a:rPr lang="en-US" dirty="0">
                <a:latin typeface="Times New Roman" pitchFamily="18" charset="0"/>
                <a:cs typeface="Times New Roman" pitchFamily="18" charset="0"/>
              </a:rPr>
              <a:t>Complications during irrigation</a:t>
            </a:r>
            <a:endParaRPr lang="en-SG" dirty="0">
              <a:latin typeface="Times New Roman" pitchFamily="18" charset="0"/>
              <a:cs typeface="Times New Roman" pitchFamily="18" charset="0"/>
            </a:endParaRPr>
          </a:p>
          <a:p>
            <a:endParaRPr lang="en-SG" dirty="0"/>
          </a:p>
          <a:p>
            <a:endParaRPr lang="en-US" dirty="0"/>
          </a:p>
          <a:p>
            <a:r>
              <a:rPr lang="en-US" dirty="0"/>
              <a:t> </a:t>
            </a:r>
            <a:endParaRPr lang="en-SG" dirty="0"/>
          </a:p>
          <a:p>
            <a:endParaRPr lang="en-US" b="1" dirty="0"/>
          </a:p>
          <a:p>
            <a:endParaRPr lang="en-SG" dirty="0"/>
          </a:p>
        </p:txBody>
      </p:sp>
    </p:spTree>
    <p:extLst>
      <p:ext uri="{BB962C8B-B14F-4D97-AF65-F5344CB8AC3E}">
        <p14:creationId xmlns:p14="http://schemas.microsoft.com/office/powerpoint/2010/main" val="39694474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332656"/>
            <a:ext cx="8041440" cy="1442674"/>
          </a:xfrm>
        </p:spPr>
        <p:txBody>
          <a:bodyPr/>
          <a:lstStyle/>
          <a:p>
            <a:r>
              <a:rPr lang="en-IN" sz="4400" dirty="0" err="1"/>
              <a:t>Triphala</a:t>
            </a:r>
            <a:r>
              <a:rPr lang="en-IN" sz="4400" dirty="0"/>
              <a:t> </a:t>
            </a:r>
            <a:br>
              <a:rPr lang="en-IN" sz="4400" dirty="0"/>
            </a:br>
            <a:endParaRPr lang="en-IN" sz="4400" dirty="0"/>
          </a:p>
        </p:txBody>
      </p:sp>
      <p:sp>
        <p:nvSpPr>
          <p:cNvPr id="3" name="Content Placeholder 2"/>
          <p:cNvSpPr>
            <a:spLocks noGrp="1"/>
          </p:cNvSpPr>
          <p:nvPr>
            <p:ph idx="1"/>
          </p:nvPr>
        </p:nvSpPr>
        <p:spPr>
          <a:xfrm>
            <a:off x="992832" y="1340768"/>
            <a:ext cx="7467600" cy="3951337"/>
          </a:xfrm>
        </p:spPr>
        <p:txBody>
          <a:bodyPr>
            <a:normAutofit/>
          </a:bodyPr>
          <a:lstStyle/>
          <a:p>
            <a:endParaRPr lang="en-IN" b="1" dirty="0"/>
          </a:p>
          <a:p>
            <a:r>
              <a:rPr lang="en-IN" dirty="0" err="1"/>
              <a:t>Triphala</a:t>
            </a:r>
            <a:r>
              <a:rPr lang="en-IN" dirty="0"/>
              <a:t> consists of dried and powdered fruits of three medicinal plants </a:t>
            </a:r>
          </a:p>
          <a:p>
            <a:endParaRPr lang="en-IN" dirty="0"/>
          </a:p>
          <a:p>
            <a:pPr marL="0" indent="0">
              <a:buNone/>
            </a:pPr>
            <a:endParaRPr lang="en-IN" dirty="0"/>
          </a:p>
          <a:p>
            <a:pPr marL="0" indent="0">
              <a:buNone/>
            </a:pPr>
            <a:endParaRPr lang="en-IN" dirty="0"/>
          </a:p>
          <a:p>
            <a:endParaRPr lang="en-IN" dirty="0"/>
          </a:p>
        </p:txBody>
      </p:sp>
      <p:graphicFrame>
        <p:nvGraphicFramePr>
          <p:cNvPr id="5" name="Diagram 4"/>
          <p:cNvGraphicFramePr/>
          <p:nvPr>
            <p:extLst>
              <p:ext uri="{D42A27DB-BD31-4B8C-83A1-F6EECF244321}">
                <p14:modId xmlns:p14="http://schemas.microsoft.com/office/powerpoint/2010/main" val="888975236"/>
              </p:ext>
            </p:extLst>
          </p:nvPr>
        </p:nvGraphicFramePr>
        <p:xfrm>
          <a:off x="2123728" y="2564904"/>
          <a:ext cx="5040560" cy="4048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19526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771650" y="1862827"/>
          <a:ext cx="5600700" cy="2963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871700" y="5550477"/>
            <a:ext cx="5508612" cy="300082"/>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IN" sz="1350" dirty="0">
                <a:solidFill>
                  <a:prstClr val="white"/>
                </a:solidFill>
                <a:latin typeface="Cambria"/>
              </a:rPr>
              <a:t>         Root canal </a:t>
            </a:r>
            <a:r>
              <a:rPr lang="en-IN" sz="1350" dirty="0" err="1">
                <a:solidFill>
                  <a:prstClr val="white"/>
                </a:solidFill>
                <a:latin typeface="Cambria"/>
              </a:rPr>
              <a:t>irrigants</a:t>
            </a:r>
            <a:r>
              <a:rPr lang="en-IN" sz="1350" dirty="0">
                <a:solidFill>
                  <a:prstClr val="white"/>
                </a:solidFill>
                <a:latin typeface="Cambria"/>
              </a:rPr>
              <a:t>  J </a:t>
            </a:r>
            <a:r>
              <a:rPr lang="en-IN" sz="1350" dirty="0" err="1">
                <a:solidFill>
                  <a:prstClr val="white"/>
                </a:solidFill>
                <a:latin typeface="Cambria"/>
              </a:rPr>
              <a:t>Conserv</a:t>
            </a:r>
            <a:r>
              <a:rPr lang="en-IN" sz="1350" dirty="0">
                <a:solidFill>
                  <a:prstClr val="white"/>
                </a:solidFill>
                <a:latin typeface="Cambria"/>
              </a:rPr>
              <a:t> Dent. 2010 Oct-Dec; 13(4): 256–264. </a:t>
            </a:r>
          </a:p>
        </p:txBody>
      </p:sp>
    </p:spTree>
    <p:extLst>
      <p:ext uri="{BB962C8B-B14F-4D97-AF65-F5344CB8AC3E}">
        <p14:creationId xmlns:p14="http://schemas.microsoft.com/office/powerpoint/2010/main" val="40009121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771650" y="1916833"/>
          <a:ext cx="5600700" cy="2963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871700" y="5550477"/>
            <a:ext cx="5508612" cy="300082"/>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IN" sz="1350" dirty="0">
                <a:solidFill>
                  <a:prstClr val="white"/>
                </a:solidFill>
                <a:latin typeface="Cambria"/>
              </a:rPr>
              <a:t>         Root canal </a:t>
            </a:r>
            <a:r>
              <a:rPr lang="en-IN" sz="1350" dirty="0" err="1">
                <a:solidFill>
                  <a:prstClr val="white"/>
                </a:solidFill>
                <a:latin typeface="Cambria"/>
              </a:rPr>
              <a:t>irrigants</a:t>
            </a:r>
            <a:r>
              <a:rPr lang="en-IN" sz="1350" dirty="0">
                <a:solidFill>
                  <a:prstClr val="white"/>
                </a:solidFill>
                <a:latin typeface="Cambria"/>
              </a:rPr>
              <a:t>  J </a:t>
            </a:r>
            <a:r>
              <a:rPr lang="en-IN" sz="1350" dirty="0" err="1">
                <a:solidFill>
                  <a:prstClr val="white"/>
                </a:solidFill>
                <a:latin typeface="Cambria"/>
              </a:rPr>
              <a:t>Conserv</a:t>
            </a:r>
            <a:r>
              <a:rPr lang="en-IN" sz="1350" dirty="0">
                <a:solidFill>
                  <a:prstClr val="white"/>
                </a:solidFill>
                <a:latin typeface="Cambria"/>
              </a:rPr>
              <a:t> Dent. 2010 Oct-Dec; 13(4): 256–264. </a:t>
            </a:r>
          </a:p>
        </p:txBody>
      </p:sp>
    </p:spTree>
    <p:extLst>
      <p:ext uri="{BB962C8B-B14F-4D97-AF65-F5344CB8AC3E}">
        <p14:creationId xmlns:p14="http://schemas.microsoft.com/office/powerpoint/2010/main" val="17781705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300" dirty="0">
                <a:solidFill>
                  <a:srgbClr val="C00000"/>
                </a:solidFill>
              </a:rPr>
              <a:t>2. GREEN TEA </a:t>
            </a:r>
            <a:br>
              <a:rPr lang="en-IN" sz="3300" dirty="0">
                <a:solidFill>
                  <a:srgbClr val="C00000"/>
                </a:solidFill>
              </a:rPr>
            </a:br>
            <a:endParaRPr lang="en-IN" sz="3300" dirty="0">
              <a:solidFill>
                <a:srgbClr val="C00000"/>
              </a:solidFill>
            </a:endParaRPr>
          </a:p>
        </p:txBody>
      </p:sp>
      <p:pic>
        <p:nvPicPr>
          <p:cNvPr id="3" name="Picture 2">
            <a:extLst>
              <a:ext uri="{FF2B5EF4-FFF2-40B4-BE49-F238E27FC236}">
                <a16:creationId xmlns:a16="http://schemas.microsoft.com/office/drawing/2014/main" id="{7A4125FE-9133-43AC-854B-DC112AF705F4}"/>
              </a:ext>
            </a:extLst>
          </p:cNvPr>
          <p:cNvPicPr>
            <a:picLocks noChangeAspect="1"/>
          </p:cNvPicPr>
          <p:nvPr/>
        </p:nvPicPr>
        <p:blipFill rotWithShape="1">
          <a:blip r:embed="rId2"/>
          <a:srcRect b="13080"/>
          <a:stretch/>
        </p:blipFill>
        <p:spPr>
          <a:xfrm>
            <a:off x="2357438" y="2178845"/>
            <a:ext cx="4429125" cy="2278856"/>
          </a:xfrm>
          <a:prstGeom prst="rect">
            <a:avLst/>
          </a:prstGeom>
        </p:spPr>
      </p:pic>
    </p:spTree>
    <p:extLst>
      <p:ext uri="{BB962C8B-B14F-4D97-AF65-F5344CB8AC3E}">
        <p14:creationId xmlns:p14="http://schemas.microsoft.com/office/powerpoint/2010/main" val="12679608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300" dirty="0"/>
              <a:t>Green tea </a:t>
            </a:r>
            <a:br>
              <a:rPr lang="en-IN" sz="3300" dirty="0"/>
            </a:br>
            <a:endParaRPr lang="en-IN" sz="3300" dirty="0"/>
          </a:p>
        </p:txBody>
      </p:sp>
      <p:sp>
        <p:nvSpPr>
          <p:cNvPr id="3" name="Content Placeholder 2"/>
          <p:cNvSpPr>
            <a:spLocks noGrp="1"/>
          </p:cNvSpPr>
          <p:nvPr>
            <p:ph idx="1"/>
          </p:nvPr>
        </p:nvSpPr>
        <p:spPr>
          <a:xfrm>
            <a:off x="1771650" y="2114551"/>
            <a:ext cx="5600700" cy="2966980"/>
          </a:xfrm>
        </p:spPr>
        <p:txBody>
          <a:bodyPr>
            <a:normAutofit fontScale="85000" lnSpcReduction="20000"/>
          </a:bodyPr>
          <a:lstStyle/>
          <a:p>
            <a:r>
              <a:rPr lang="en-IN" dirty="0"/>
              <a:t>Green tea polyphenols, the traditional drink of Japan and China is prepared from the young shoots of the tea plant </a:t>
            </a:r>
            <a:r>
              <a:rPr lang="en-IN" b="1" i="1" dirty="0">
                <a:solidFill>
                  <a:srgbClr val="002060"/>
                </a:solidFill>
              </a:rPr>
              <a:t>Camellia </a:t>
            </a:r>
            <a:r>
              <a:rPr lang="en-IN" b="1" i="1" dirty="0" err="1">
                <a:solidFill>
                  <a:srgbClr val="002060"/>
                </a:solidFill>
              </a:rPr>
              <a:t>sinensis</a:t>
            </a:r>
            <a:r>
              <a:rPr lang="en-IN" b="1" dirty="0">
                <a:solidFill>
                  <a:srgbClr val="002060"/>
                </a:solidFill>
              </a:rPr>
              <a:t>.</a:t>
            </a:r>
          </a:p>
          <a:p>
            <a:endParaRPr lang="en-IN" b="1" dirty="0">
              <a:solidFill>
                <a:srgbClr val="002060"/>
              </a:solidFill>
            </a:endParaRPr>
          </a:p>
          <a:p>
            <a:r>
              <a:rPr lang="en-IN" dirty="0"/>
              <a:t> Green tea polyphenols showed statistically significant antibacterial activity against </a:t>
            </a:r>
            <a:r>
              <a:rPr lang="en-IN" i="1" dirty="0"/>
              <a:t>E faecalis</a:t>
            </a:r>
            <a:r>
              <a:rPr lang="en-IN" dirty="0"/>
              <a:t> biofilm formed on tooth substrate. </a:t>
            </a:r>
          </a:p>
          <a:p>
            <a:endParaRPr lang="en-IN" dirty="0"/>
          </a:p>
          <a:p>
            <a:r>
              <a:rPr lang="en-IN" dirty="0"/>
              <a:t>It takes 6 min to achieve 100% killing of </a:t>
            </a:r>
            <a:r>
              <a:rPr lang="en-IN" i="1" dirty="0"/>
              <a:t>E </a:t>
            </a:r>
            <a:r>
              <a:rPr lang="en-IN" i="1" dirty="0" err="1"/>
              <a:t>faecalis</a:t>
            </a:r>
            <a:endParaRPr lang="en-IN" dirty="0"/>
          </a:p>
          <a:p>
            <a:endParaRPr lang="en-IN" dirty="0"/>
          </a:p>
        </p:txBody>
      </p:sp>
      <p:sp>
        <p:nvSpPr>
          <p:cNvPr id="4" name="Rectangle 3"/>
          <p:cNvSpPr/>
          <p:nvPr/>
        </p:nvSpPr>
        <p:spPr>
          <a:xfrm>
            <a:off x="1979712" y="5550477"/>
            <a:ext cx="5508612" cy="300082"/>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IN" sz="1350" dirty="0">
                <a:solidFill>
                  <a:prstClr val="white"/>
                </a:solidFill>
                <a:latin typeface="Cambria"/>
              </a:rPr>
              <a:t>         Root canal </a:t>
            </a:r>
            <a:r>
              <a:rPr lang="en-IN" sz="1350" dirty="0" err="1">
                <a:solidFill>
                  <a:prstClr val="white"/>
                </a:solidFill>
                <a:latin typeface="Cambria"/>
              </a:rPr>
              <a:t>irrigants</a:t>
            </a:r>
            <a:r>
              <a:rPr lang="en-IN" sz="1350" dirty="0">
                <a:solidFill>
                  <a:prstClr val="white"/>
                </a:solidFill>
                <a:latin typeface="Cambria"/>
              </a:rPr>
              <a:t>  J </a:t>
            </a:r>
            <a:r>
              <a:rPr lang="en-IN" sz="1350" dirty="0" err="1">
                <a:solidFill>
                  <a:prstClr val="white"/>
                </a:solidFill>
                <a:latin typeface="Cambria"/>
              </a:rPr>
              <a:t>Conserv</a:t>
            </a:r>
            <a:r>
              <a:rPr lang="en-IN" sz="1350" dirty="0">
                <a:solidFill>
                  <a:prstClr val="white"/>
                </a:solidFill>
                <a:latin typeface="Cambria"/>
              </a:rPr>
              <a:t> Dent. 2010 Oct-Dec; 13(4): 256–264. </a:t>
            </a:r>
          </a:p>
        </p:txBody>
      </p:sp>
    </p:spTree>
    <p:extLst>
      <p:ext uri="{BB962C8B-B14F-4D97-AF65-F5344CB8AC3E}">
        <p14:creationId xmlns:p14="http://schemas.microsoft.com/office/powerpoint/2010/main" val="1685947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68030" y="971550"/>
            <a:ext cx="6407944" cy="823913"/>
          </a:xfrm>
        </p:spPr>
        <p:txBody>
          <a:bodyPr/>
          <a:lstStyle/>
          <a:p>
            <a:pPr>
              <a:defRPr/>
            </a:pPr>
            <a:r>
              <a:rPr lang="en-US" sz="2025" b="1" dirty="0">
                <a:solidFill>
                  <a:schemeClr val="tx1"/>
                </a:solidFill>
                <a:latin typeface="Times New Roman" panose="02020603050405020304" pitchFamily="18" charset="0"/>
                <a:cs typeface="Times New Roman" panose="02020603050405020304" pitchFamily="18" charset="0"/>
              </a:rPr>
              <a:t>TAKE HOME MESSEGE  </a:t>
            </a:r>
            <a:endParaRPr lang="en-US" sz="2025" b="1" dirty="0">
              <a:latin typeface="Times New Roman" panose="02020603050405020304" pitchFamily="18" charset="0"/>
              <a:cs typeface="Times New Roman" panose="02020603050405020304" pitchFamily="18" charset="0"/>
            </a:endParaRPr>
          </a:p>
        </p:txBody>
      </p:sp>
      <p:sp>
        <p:nvSpPr>
          <p:cNvPr id="41987" name="Slide Number Placeholder 1"/>
          <p:cNvSpPr>
            <a:spLocks noGrp="1" noChangeArrowheads="1"/>
          </p:cNvSpPr>
          <p:nvPr>
            <p:ph type="sldNum" sz="quarter" idx="11"/>
          </p:nvPr>
        </p:nvSpPr>
        <p:spPr bwMode="auto">
          <a:xfrm rot="5400000">
            <a:off x="6385322" y="3659982"/>
            <a:ext cx="2400300" cy="273844"/>
          </a:xfrm>
          <a:noFill/>
          <a:ln>
            <a:miter lim="800000"/>
            <a:headEnd/>
            <a:tailEnd/>
          </a:ln>
        </p:spPr>
        <p:txBody>
          <a:bodyPr/>
          <a:lstStyle/>
          <a:p>
            <a:pPr algn="l"/>
            <a:fld id="{2F4A669D-D557-4BF8-B728-474CDD9A7F26}" type="slidenum">
              <a:rPr lang="en-US" sz="900">
                <a:solidFill>
                  <a:srgbClr val="4C1304"/>
                </a:solidFill>
              </a:rPr>
              <a:pPr algn="l"/>
              <a:t>45</a:t>
            </a:fld>
            <a:endParaRPr lang="en-US" sz="900">
              <a:solidFill>
                <a:srgbClr val="4C1304"/>
              </a:solidFill>
            </a:endParaRPr>
          </a:p>
        </p:txBody>
      </p:sp>
      <p:sp>
        <p:nvSpPr>
          <p:cNvPr id="41988" name="TextBox 2"/>
          <p:cNvSpPr txBox="1">
            <a:spLocks noChangeArrowheads="1"/>
          </p:cNvSpPr>
          <p:nvPr/>
        </p:nvSpPr>
        <p:spPr bwMode="auto">
          <a:xfrm>
            <a:off x="1485900" y="1699598"/>
            <a:ext cx="6407943" cy="4039567"/>
          </a:xfrm>
          <a:prstGeom prst="rect">
            <a:avLst/>
          </a:prstGeom>
          <a:noFill/>
          <a:ln w="9525">
            <a:noFill/>
            <a:miter lim="800000"/>
            <a:headEnd/>
            <a:tailEnd/>
          </a:ln>
        </p:spPr>
        <p:txBody>
          <a:bodyPr wrap="square">
            <a:spAutoFit/>
          </a:bodyPr>
          <a:lstStyle/>
          <a:p>
            <a:pPr marL="214313" indent="-214313">
              <a:buFont typeface="Arial" panose="020B0604020202020204" pitchFamily="34" charset="0"/>
              <a:buChar char="•"/>
            </a:pPr>
            <a:r>
              <a:rPr lang="en-US" sz="1350" dirty="0">
                <a:solidFill>
                  <a:prstClr val="black"/>
                </a:solidFill>
                <a:latin typeface="Cambria"/>
              </a:rPr>
              <a:t>Some of the problems that dentists face in their clinical practice are caused or facilitated by improper treatment of the root canal system. </a:t>
            </a:r>
          </a:p>
          <a:p>
            <a:pPr marL="214313" indent="-214313">
              <a:buFont typeface="Arial" panose="020B0604020202020204" pitchFamily="34" charset="0"/>
              <a:buChar char="•"/>
            </a:pPr>
            <a:r>
              <a:rPr lang="en-US" sz="1350" dirty="0">
                <a:solidFill>
                  <a:prstClr val="black"/>
                </a:solidFill>
                <a:latin typeface="Cambria"/>
              </a:rPr>
              <a:t>In an attempt to accomplish the major goals of root canal treatment, namely to prevent and/or to control endodontic infections, clinicians use procedures, substances and materials that may induce some degree of injury to the </a:t>
            </a:r>
            <a:r>
              <a:rPr lang="en-US" sz="1350" dirty="0" err="1">
                <a:solidFill>
                  <a:prstClr val="black"/>
                </a:solidFill>
                <a:latin typeface="Cambria"/>
              </a:rPr>
              <a:t>periradicular</a:t>
            </a:r>
            <a:r>
              <a:rPr lang="en-US" sz="1350" dirty="0">
                <a:solidFill>
                  <a:prstClr val="black"/>
                </a:solidFill>
                <a:latin typeface="Cambria"/>
              </a:rPr>
              <a:t> tissues. </a:t>
            </a:r>
          </a:p>
          <a:p>
            <a:pPr marL="214313" indent="-214313">
              <a:buFont typeface="Arial" panose="020B0604020202020204" pitchFamily="34" charset="0"/>
              <a:buChar char="•"/>
            </a:pPr>
            <a:r>
              <a:rPr lang="en-US" sz="1350" dirty="0">
                <a:solidFill>
                  <a:prstClr val="black"/>
                </a:solidFill>
                <a:latin typeface="Cambria"/>
              </a:rPr>
              <a:t>Invariably, </a:t>
            </a:r>
            <a:r>
              <a:rPr lang="en-US" sz="1350" dirty="0" err="1">
                <a:solidFill>
                  <a:prstClr val="black"/>
                </a:solidFill>
                <a:latin typeface="Cambria"/>
              </a:rPr>
              <a:t>periradicular</a:t>
            </a:r>
            <a:r>
              <a:rPr lang="en-US" sz="1350" dirty="0">
                <a:solidFill>
                  <a:prstClr val="black"/>
                </a:solidFill>
                <a:latin typeface="Cambria"/>
              </a:rPr>
              <a:t> tissue healing will occur uneventfully in cases where microorganisms were successfully eliminated from and/or prevented from gaining entry into the root canal system and minimal or no damage was inflicted on the </a:t>
            </a:r>
            <a:r>
              <a:rPr lang="en-US" sz="1350" dirty="0" err="1">
                <a:solidFill>
                  <a:prstClr val="black"/>
                </a:solidFill>
                <a:latin typeface="Cambria"/>
              </a:rPr>
              <a:t>periradicular</a:t>
            </a:r>
            <a:r>
              <a:rPr lang="en-US" sz="1350" dirty="0">
                <a:solidFill>
                  <a:prstClr val="black"/>
                </a:solidFill>
                <a:latin typeface="Cambria"/>
              </a:rPr>
              <a:t> tissues during therapy. </a:t>
            </a:r>
          </a:p>
          <a:p>
            <a:pPr marL="214313" indent="-214313">
              <a:buFont typeface="Arial" panose="020B0604020202020204" pitchFamily="34" charset="0"/>
              <a:buChar char="•"/>
            </a:pPr>
            <a:r>
              <a:rPr lang="en-US" sz="1350" dirty="0">
                <a:solidFill>
                  <a:prstClr val="black"/>
                </a:solidFill>
                <a:latin typeface="Cambria"/>
              </a:rPr>
              <a:t>The worst-case scenario for </a:t>
            </a:r>
            <a:r>
              <a:rPr lang="en-US" sz="1350" dirty="0" err="1">
                <a:solidFill>
                  <a:prstClr val="black"/>
                </a:solidFill>
                <a:latin typeface="Cambria"/>
              </a:rPr>
              <a:t>periradicular</a:t>
            </a:r>
            <a:r>
              <a:rPr lang="en-US" sz="1350" dirty="0">
                <a:solidFill>
                  <a:prstClr val="black"/>
                </a:solidFill>
                <a:latin typeface="Cambria"/>
              </a:rPr>
              <a:t> tissue response to intra-canal procedures is reflected largely in post-operative pain and persistence of </a:t>
            </a:r>
            <a:r>
              <a:rPr lang="en-US" sz="1350" dirty="0" err="1">
                <a:solidFill>
                  <a:prstClr val="black"/>
                </a:solidFill>
                <a:latin typeface="Cambria"/>
              </a:rPr>
              <a:t>periradicular</a:t>
            </a:r>
            <a:r>
              <a:rPr lang="en-US" sz="1350" dirty="0">
                <a:solidFill>
                  <a:prstClr val="black"/>
                </a:solidFill>
                <a:latin typeface="Cambria"/>
              </a:rPr>
              <a:t> disease despite treatment. While the development of post-operative pain is largely a short-term response related to the extent of tissue injury, post-treatment disease is a long-term response influenced by the persistence of the source of injury. </a:t>
            </a:r>
          </a:p>
          <a:p>
            <a:pPr marL="214313" indent="-214313">
              <a:buFont typeface="Arial" panose="020B0604020202020204" pitchFamily="34" charset="0"/>
              <a:buChar char="•"/>
            </a:pPr>
            <a:r>
              <a:rPr lang="en-US" sz="1350" dirty="0">
                <a:solidFill>
                  <a:prstClr val="black"/>
                </a:solidFill>
                <a:latin typeface="Cambria"/>
              </a:rPr>
              <a:t>Even though chemical and mechanical factors can be involved with unfavorable responses of the </a:t>
            </a:r>
            <a:r>
              <a:rPr lang="en-US" sz="1350" dirty="0" err="1">
                <a:solidFill>
                  <a:prstClr val="black"/>
                </a:solidFill>
                <a:latin typeface="Cambria"/>
              </a:rPr>
              <a:t>periradicular</a:t>
            </a:r>
            <a:r>
              <a:rPr lang="en-US" sz="1350" dirty="0">
                <a:solidFill>
                  <a:prstClr val="black"/>
                </a:solidFill>
                <a:latin typeface="Cambria"/>
              </a:rPr>
              <a:t> tissues to intracanal procedures, microorganisms are the major causative agents of post-operative pain and posttreatment disease.</a:t>
            </a:r>
            <a:endParaRPr lang="en-IN" sz="1350" dirty="0">
              <a:solidFill>
                <a:prstClr val="black"/>
              </a:solidFill>
              <a:latin typeface="Cambri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Questions </a:t>
            </a:r>
          </a:p>
        </p:txBody>
      </p:sp>
      <p:sp>
        <p:nvSpPr>
          <p:cNvPr id="4" name="Content Placeholder 3"/>
          <p:cNvSpPr>
            <a:spLocks noGrp="1"/>
          </p:cNvSpPr>
          <p:nvPr>
            <p:ph idx="1"/>
          </p:nvPr>
        </p:nvSpPr>
        <p:spPr/>
        <p:txBody>
          <a:bodyPr/>
          <a:lstStyle/>
          <a:p>
            <a:pPr marL="0" indent="0">
              <a:buNone/>
            </a:pPr>
            <a:r>
              <a:rPr lang="en-US" dirty="0"/>
              <a:t>1. Mechanism of action of MTAD.</a:t>
            </a:r>
          </a:p>
          <a:p>
            <a:pPr marL="0" indent="0">
              <a:buNone/>
            </a:pPr>
            <a:r>
              <a:rPr lang="en-US" dirty="0"/>
              <a:t>2. Write in short about ozone therapy. </a:t>
            </a:r>
          </a:p>
          <a:p>
            <a:pPr marL="0" indent="0">
              <a:buNone/>
            </a:pPr>
            <a:r>
              <a:rPr lang="en-US" dirty="0"/>
              <a:t>3. Mention ayurvedic </a:t>
            </a:r>
            <a:r>
              <a:rPr lang="en-US" dirty="0" err="1"/>
              <a:t>irrigants</a:t>
            </a:r>
            <a:r>
              <a:rPr lang="en-US" dirty="0"/>
              <a:t> and write in brief about </a:t>
            </a:r>
            <a:r>
              <a:rPr lang="en-US" dirty="0" err="1"/>
              <a:t>triphala</a:t>
            </a:r>
            <a:r>
              <a:rPr lang="en-US" dirty="0"/>
              <a: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endParaRPr lang="en-IN" dirty="0"/>
          </a:p>
        </p:txBody>
      </p:sp>
      <p:sp>
        <p:nvSpPr>
          <p:cNvPr id="3" name="Content Placeholder 2"/>
          <p:cNvSpPr>
            <a:spLocks noGrp="1"/>
          </p:cNvSpPr>
          <p:nvPr>
            <p:ph idx="1"/>
          </p:nvPr>
        </p:nvSpPr>
        <p:spPr/>
        <p:txBody>
          <a:bodyPr/>
          <a:lstStyle/>
          <a:p>
            <a:endParaRPr lang="en-IN"/>
          </a:p>
        </p:txBody>
      </p:sp>
      <p:sp>
        <p:nvSpPr>
          <p:cNvPr id="4" name="Rectangle 3"/>
          <p:cNvSpPr/>
          <p:nvPr/>
        </p:nvSpPr>
        <p:spPr>
          <a:xfrm>
            <a:off x="955431" y="2286000"/>
            <a:ext cx="7525920" cy="4017382"/>
          </a:xfrm>
          <a:prstGeom prst="rect">
            <a:avLst/>
          </a:prstGeom>
        </p:spPr>
        <p:txBody>
          <a:bodyPr wrap="square">
            <a:spAutoFit/>
          </a:bodyPr>
          <a:lstStyle/>
          <a:p>
            <a:pPr marL="546100" indent="-457834">
              <a:lnSpc>
                <a:spcPct val="100000"/>
              </a:lnSpc>
              <a:spcBef>
                <a:spcPts val="100"/>
              </a:spcBef>
              <a:buClr>
                <a:srgbClr val="9E3611"/>
              </a:buClr>
              <a:buAutoNum type="arabicPeriod"/>
              <a:tabLst>
                <a:tab pos="545465" algn="l"/>
                <a:tab pos="546100" algn="l"/>
              </a:tabLst>
            </a:pPr>
            <a:r>
              <a:rPr lang="en-IN" spc="-15" dirty="0">
                <a:cs typeface="Cambria"/>
              </a:rPr>
              <a:t>Operative </a:t>
            </a:r>
            <a:r>
              <a:rPr lang="en-IN" dirty="0">
                <a:cs typeface="Cambria"/>
              </a:rPr>
              <a:t>Dentistry – </a:t>
            </a:r>
            <a:r>
              <a:rPr lang="en-IN" spc="-5" dirty="0">
                <a:solidFill>
                  <a:srgbClr val="0070C0"/>
                </a:solidFill>
                <a:cs typeface="Cambria"/>
              </a:rPr>
              <a:t>MA</a:t>
            </a:r>
            <a:r>
              <a:rPr lang="en-IN" spc="-50" dirty="0">
                <a:solidFill>
                  <a:srgbClr val="0070C0"/>
                </a:solidFill>
                <a:cs typeface="Cambria"/>
              </a:rPr>
              <a:t> </a:t>
            </a:r>
            <a:r>
              <a:rPr lang="en-IN" spc="-5" dirty="0" err="1">
                <a:solidFill>
                  <a:srgbClr val="0070C0"/>
                </a:solidFill>
                <a:cs typeface="Cambria"/>
              </a:rPr>
              <a:t>Marzouk</a:t>
            </a:r>
            <a:endParaRPr lang="en-IN" dirty="0">
              <a:cs typeface="Cambria"/>
            </a:endParaRPr>
          </a:p>
          <a:p>
            <a:pPr>
              <a:lnSpc>
                <a:spcPct val="100000"/>
              </a:lnSpc>
              <a:spcBef>
                <a:spcPts val="30"/>
              </a:spcBef>
              <a:buAutoNum type="arabicPeriod"/>
            </a:pPr>
            <a:endParaRPr lang="en-IN" sz="2400" dirty="0">
              <a:latin typeface="Times New Roman"/>
              <a:cs typeface="Times New Roman"/>
            </a:endParaRPr>
          </a:p>
          <a:p>
            <a:pPr marL="546100" indent="-457200">
              <a:lnSpc>
                <a:spcPct val="100000"/>
              </a:lnSpc>
              <a:buClr>
                <a:srgbClr val="9E3611"/>
              </a:buClr>
              <a:buAutoNum type="arabicPeriod"/>
              <a:tabLst>
                <a:tab pos="545465" algn="l"/>
                <a:tab pos="546100" algn="l"/>
              </a:tabLst>
            </a:pPr>
            <a:r>
              <a:rPr lang="en-IN" dirty="0">
                <a:cs typeface="Cambria"/>
              </a:rPr>
              <a:t>Art &amp; science </a:t>
            </a:r>
            <a:r>
              <a:rPr lang="en-IN" spc="-5" dirty="0">
                <a:cs typeface="Cambria"/>
              </a:rPr>
              <a:t>of </a:t>
            </a:r>
            <a:r>
              <a:rPr lang="en-IN" spc="-15" dirty="0">
                <a:cs typeface="Cambria"/>
              </a:rPr>
              <a:t>operative </a:t>
            </a:r>
            <a:r>
              <a:rPr lang="en-IN" dirty="0">
                <a:cs typeface="Cambria"/>
              </a:rPr>
              <a:t>Dentistry – </a:t>
            </a:r>
            <a:r>
              <a:rPr lang="en-IN" spc="-15" dirty="0" err="1">
                <a:solidFill>
                  <a:srgbClr val="0070C0"/>
                </a:solidFill>
                <a:cs typeface="Cambria"/>
              </a:rPr>
              <a:t>Sturdevants</a:t>
            </a:r>
            <a:r>
              <a:rPr lang="en-IN" spc="-15" dirty="0">
                <a:solidFill>
                  <a:srgbClr val="0070C0"/>
                </a:solidFill>
                <a:cs typeface="Cambria"/>
              </a:rPr>
              <a:t> </a:t>
            </a:r>
            <a:r>
              <a:rPr lang="en-IN" spc="-5" dirty="0">
                <a:cs typeface="Cambria"/>
              </a:rPr>
              <a:t>(5</a:t>
            </a:r>
            <a:r>
              <a:rPr lang="en-IN" spc="-7" baseline="24305" dirty="0">
                <a:cs typeface="Cambria"/>
              </a:rPr>
              <a:t>th</a:t>
            </a:r>
            <a:r>
              <a:rPr lang="en-IN" spc="157" baseline="24305" dirty="0">
                <a:cs typeface="Cambria"/>
              </a:rPr>
              <a:t> </a:t>
            </a:r>
            <a:r>
              <a:rPr lang="en-IN" dirty="0">
                <a:cs typeface="Cambria"/>
              </a:rPr>
              <a:t>edition)</a:t>
            </a:r>
          </a:p>
          <a:p>
            <a:pPr>
              <a:lnSpc>
                <a:spcPct val="100000"/>
              </a:lnSpc>
              <a:spcBef>
                <a:spcPts val="30"/>
              </a:spcBef>
              <a:buAutoNum type="arabicPeriod"/>
            </a:pPr>
            <a:endParaRPr lang="en-IN" sz="2400" dirty="0">
              <a:latin typeface="Times New Roman"/>
              <a:cs typeface="Times New Roman"/>
            </a:endParaRPr>
          </a:p>
          <a:p>
            <a:pPr marL="546100" indent="-457200">
              <a:lnSpc>
                <a:spcPct val="100000"/>
              </a:lnSpc>
              <a:buClr>
                <a:srgbClr val="9E3611"/>
              </a:buClr>
              <a:buAutoNum type="arabicPeriod"/>
              <a:tabLst>
                <a:tab pos="545465" algn="l"/>
                <a:tab pos="546100" algn="l"/>
              </a:tabLst>
            </a:pPr>
            <a:r>
              <a:rPr lang="en-IN" dirty="0">
                <a:cs typeface="Cambria"/>
              </a:rPr>
              <a:t>Art &amp; </a:t>
            </a:r>
            <a:r>
              <a:rPr lang="en-IN" spc="-5" dirty="0">
                <a:cs typeface="Cambria"/>
              </a:rPr>
              <a:t>Science of </a:t>
            </a:r>
            <a:r>
              <a:rPr lang="en-IN" spc="-15" dirty="0">
                <a:cs typeface="Cambria"/>
              </a:rPr>
              <a:t>Operative </a:t>
            </a:r>
            <a:r>
              <a:rPr lang="en-IN" dirty="0">
                <a:cs typeface="Cambria"/>
              </a:rPr>
              <a:t>Dentistry – </a:t>
            </a:r>
            <a:r>
              <a:rPr lang="en-IN" spc="-15" dirty="0" err="1">
                <a:solidFill>
                  <a:srgbClr val="0070C0"/>
                </a:solidFill>
                <a:cs typeface="Cambria"/>
              </a:rPr>
              <a:t>Sturdevants</a:t>
            </a:r>
            <a:r>
              <a:rPr lang="en-IN" spc="-15" dirty="0">
                <a:solidFill>
                  <a:srgbClr val="0070C0"/>
                </a:solidFill>
                <a:cs typeface="Cambria"/>
              </a:rPr>
              <a:t> </a:t>
            </a:r>
            <a:r>
              <a:rPr lang="en-IN" spc="-5" dirty="0">
                <a:cs typeface="Cambria"/>
              </a:rPr>
              <a:t>(South </a:t>
            </a:r>
            <a:r>
              <a:rPr lang="en-IN" dirty="0">
                <a:cs typeface="Cambria"/>
              </a:rPr>
              <a:t>Asian</a:t>
            </a:r>
            <a:r>
              <a:rPr lang="en-IN" spc="-40" dirty="0">
                <a:cs typeface="Cambria"/>
              </a:rPr>
              <a:t> </a:t>
            </a:r>
            <a:r>
              <a:rPr lang="en-IN" spc="-5" dirty="0">
                <a:cs typeface="Cambria"/>
              </a:rPr>
              <a:t>Edition)</a:t>
            </a:r>
            <a:endParaRPr lang="en-IN" dirty="0">
              <a:cs typeface="Cambria"/>
            </a:endParaRPr>
          </a:p>
          <a:p>
            <a:pPr>
              <a:lnSpc>
                <a:spcPct val="100000"/>
              </a:lnSpc>
              <a:spcBef>
                <a:spcPts val="30"/>
              </a:spcBef>
              <a:buAutoNum type="arabicPeriod"/>
            </a:pPr>
            <a:endParaRPr lang="en-IN" sz="2400" dirty="0">
              <a:latin typeface="Times New Roman"/>
              <a:cs typeface="Times New Roman"/>
            </a:endParaRPr>
          </a:p>
          <a:p>
            <a:pPr marL="546100" indent="-457834">
              <a:lnSpc>
                <a:spcPct val="100000"/>
              </a:lnSpc>
              <a:buClr>
                <a:srgbClr val="9E3611"/>
              </a:buClr>
              <a:buAutoNum type="arabicPeriod"/>
              <a:tabLst>
                <a:tab pos="545465" algn="l"/>
                <a:tab pos="546100" algn="l"/>
              </a:tabLst>
            </a:pPr>
            <a:r>
              <a:rPr lang="en-IN" spc="-30" dirty="0">
                <a:cs typeface="Cambria"/>
              </a:rPr>
              <a:t>Textbook </a:t>
            </a:r>
            <a:r>
              <a:rPr lang="en-IN" dirty="0">
                <a:cs typeface="Cambria"/>
              </a:rPr>
              <a:t>Of </a:t>
            </a:r>
            <a:r>
              <a:rPr lang="en-IN" spc="-15" dirty="0">
                <a:cs typeface="Cambria"/>
              </a:rPr>
              <a:t>Operative </a:t>
            </a:r>
            <a:r>
              <a:rPr lang="en-IN" dirty="0">
                <a:cs typeface="Cambria"/>
              </a:rPr>
              <a:t>Dentistry – </a:t>
            </a:r>
            <a:r>
              <a:rPr lang="en-IN" dirty="0" err="1">
                <a:solidFill>
                  <a:srgbClr val="0070C0"/>
                </a:solidFill>
                <a:cs typeface="Cambria"/>
              </a:rPr>
              <a:t>Vimal</a:t>
            </a:r>
            <a:r>
              <a:rPr lang="en-IN" dirty="0">
                <a:solidFill>
                  <a:srgbClr val="0070C0"/>
                </a:solidFill>
                <a:cs typeface="Cambria"/>
              </a:rPr>
              <a:t> K </a:t>
            </a:r>
            <a:r>
              <a:rPr lang="en-IN" dirty="0" err="1">
                <a:solidFill>
                  <a:srgbClr val="0070C0"/>
                </a:solidFill>
                <a:cs typeface="Cambria"/>
              </a:rPr>
              <a:t>Sikri</a:t>
            </a:r>
            <a:r>
              <a:rPr lang="en-IN" dirty="0">
                <a:solidFill>
                  <a:srgbClr val="0070C0"/>
                </a:solidFill>
                <a:cs typeface="Cambria"/>
              </a:rPr>
              <a:t> </a:t>
            </a:r>
            <a:r>
              <a:rPr lang="en-IN" spc="-5" dirty="0">
                <a:cs typeface="Cambria"/>
              </a:rPr>
              <a:t>(1</a:t>
            </a:r>
            <a:r>
              <a:rPr lang="en-IN" spc="-7" baseline="24305" dirty="0">
                <a:cs typeface="Cambria"/>
              </a:rPr>
              <a:t>st</a:t>
            </a:r>
            <a:r>
              <a:rPr lang="en-IN" spc="89" baseline="24305" dirty="0">
                <a:cs typeface="Cambria"/>
              </a:rPr>
              <a:t> </a:t>
            </a:r>
            <a:r>
              <a:rPr lang="en-IN" spc="-5" dirty="0">
                <a:cs typeface="Cambria"/>
              </a:rPr>
              <a:t>Edition)</a:t>
            </a:r>
            <a:endParaRPr lang="en-IN" dirty="0">
              <a:cs typeface="Cambria"/>
            </a:endParaRPr>
          </a:p>
          <a:p>
            <a:pPr>
              <a:lnSpc>
                <a:spcPct val="100000"/>
              </a:lnSpc>
              <a:spcBef>
                <a:spcPts val="30"/>
              </a:spcBef>
              <a:buAutoNum type="arabicPeriod"/>
            </a:pPr>
            <a:endParaRPr lang="en-IN" sz="2400" dirty="0">
              <a:latin typeface="Times New Roman"/>
              <a:cs typeface="Times New Roman"/>
            </a:endParaRPr>
          </a:p>
          <a:p>
            <a:pPr marL="546100" indent="-457200">
              <a:lnSpc>
                <a:spcPct val="100000"/>
              </a:lnSpc>
              <a:buClr>
                <a:srgbClr val="9E3611"/>
              </a:buClr>
              <a:buAutoNum type="arabicPeriod"/>
              <a:tabLst>
                <a:tab pos="545465" algn="l"/>
                <a:tab pos="546100" algn="l"/>
              </a:tabLst>
            </a:pPr>
            <a:r>
              <a:rPr lang="en-IN" dirty="0">
                <a:cs typeface="Cambria"/>
              </a:rPr>
              <a:t>Dental </a:t>
            </a:r>
            <a:r>
              <a:rPr lang="en-IN" spc="-40" dirty="0">
                <a:cs typeface="Cambria"/>
              </a:rPr>
              <a:t>Anatomy, </a:t>
            </a:r>
            <a:r>
              <a:rPr lang="en-IN" spc="-10" dirty="0">
                <a:cs typeface="Cambria"/>
              </a:rPr>
              <a:t>Physiology </a:t>
            </a:r>
            <a:r>
              <a:rPr lang="en-IN" dirty="0">
                <a:cs typeface="Cambria"/>
              </a:rPr>
              <a:t>&amp; </a:t>
            </a:r>
            <a:r>
              <a:rPr lang="en-IN" spc="-5" dirty="0">
                <a:cs typeface="Cambria"/>
              </a:rPr>
              <a:t>Occlusion </a:t>
            </a:r>
            <a:r>
              <a:rPr lang="en-IN" dirty="0">
                <a:cs typeface="Cambria"/>
              </a:rPr>
              <a:t>– </a:t>
            </a:r>
            <a:r>
              <a:rPr lang="en-IN" spc="-5" dirty="0">
                <a:solidFill>
                  <a:srgbClr val="0070C0"/>
                </a:solidFill>
                <a:cs typeface="Cambria"/>
              </a:rPr>
              <a:t>Wheeler’s </a:t>
            </a:r>
            <a:r>
              <a:rPr lang="en-IN" spc="-5" dirty="0">
                <a:cs typeface="Cambria"/>
              </a:rPr>
              <a:t>(9</a:t>
            </a:r>
            <a:r>
              <a:rPr lang="en-IN" spc="-7" baseline="24305" dirty="0">
                <a:cs typeface="Cambria"/>
              </a:rPr>
              <a:t>th</a:t>
            </a:r>
            <a:r>
              <a:rPr lang="en-IN" spc="315" baseline="24305" dirty="0">
                <a:cs typeface="Cambria"/>
              </a:rPr>
              <a:t> </a:t>
            </a:r>
            <a:r>
              <a:rPr lang="en-IN" spc="-5" dirty="0">
                <a:cs typeface="Cambria"/>
              </a:rPr>
              <a:t>Edition)</a:t>
            </a:r>
            <a:endParaRPr lang="en-IN" dirty="0">
              <a:cs typeface="Cambria"/>
            </a:endParaRPr>
          </a:p>
          <a:p>
            <a:pPr marL="545465" marR="1298575" indent="-457200">
              <a:lnSpc>
                <a:spcPct val="120800"/>
              </a:lnSpc>
              <a:spcBef>
                <a:spcPts val="875"/>
              </a:spcBef>
              <a:buClr>
                <a:srgbClr val="9E3611"/>
              </a:buClr>
              <a:buAutoNum type="arabicPeriod"/>
              <a:tabLst>
                <a:tab pos="545465" algn="l"/>
                <a:tab pos="546100" algn="l"/>
              </a:tabLst>
            </a:pPr>
            <a:r>
              <a:rPr lang="en-IN" spc="-5" dirty="0">
                <a:latin typeface="Times New Roman"/>
                <a:cs typeface="Times New Roman"/>
              </a:rPr>
              <a:t>Optimizing </a:t>
            </a:r>
            <a:r>
              <a:rPr lang="en-IN" dirty="0">
                <a:latin typeface="Times New Roman"/>
                <a:cs typeface="Times New Roman"/>
              </a:rPr>
              <a:t>tooth </a:t>
            </a:r>
            <a:r>
              <a:rPr lang="en-IN" spc="-5" dirty="0">
                <a:latin typeface="Times New Roman"/>
                <a:cs typeface="Times New Roman"/>
              </a:rPr>
              <a:t>form </a:t>
            </a:r>
            <a:r>
              <a:rPr lang="en-IN" dirty="0">
                <a:latin typeface="Times New Roman"/>
                <a:cs typeface="Times New Roman"/>
              </a:rPr>
              <a:t>with direct posterior </a:t>
            </a:r>
            <a:r>
              <a:rPr lang="en-IN" spc="-5" dirty="0">
                <a:latin typeface="Times New Roman"/>
                <a:cs typeface="Times New Roman"/>
              </a:rPr>
              <a:t>composite restorations </a:t>
            </a:r>
            <a:r>
              <a:rPr lang="en-IN" spc="-5" dirty="0">
                <a:solidFill>
                  <a:srgbClr val="0070C0"/>
                </a:solidFill>
                <a:latin typeface="Times New Roman"/>
                <a:cs typeface="Times New Roman"/>
              </a:rPr>
              <a:t> JCD </a:t>
            </a:r>
            <a:r>
              <a:rPr lang="en-IN" spc="-5" dirty="0">
                <a:solidFill>
                  <a:srgbClr val="0070C0"/>
                </a:solidFill>
                <a:cs typeface="Cambria"/>
              </a:rPr>
              <a:t>Oct-Dec </a:t>
            </a:r>
            <a:r>
              <a:rPr lang="en-IN" dirty="0">
                <a:solidFill>
                  <a:srgbClr val="0070C0"/>
                </a:solidFill>
                <a:cs typeface="Cambria"/>
              </a:rPr>
              <a:t>2011 </a:t>
            </a:r>
            <a:r>
              <a:rPr lang="en-IN" dirty="0">
                <a:cs typeface="Cambria"/>
              </a:rPr>
              <a:t>| </a:t>
            </a:r>
            <a:r>
              <a:rPr lang="en-IN" spc="-60" dirty="0">
                <a:cs typeface="Cambria"/>
              </a:rPr>
              <a:t>Vol </a:t>
            </a:r>
            <a:r>
              <a:rPr lang="en-IN" dirty="0">
                <a:cs typeface="Cambria"/>
              </a:rPr>
              <a:t>14 | </a:t>
            </a:r>
            <a:r>
              <a:rPr lang="en-IN" spc="-5" dirty="0">
                <a:cs typeface="Cambria"/>
              </a:rPr>
              <a:t>Issue</a:t>
            </a:r>
            <a:r>
              <a:rPr lang="en-IN" spc="25" dirty="0">
                <a:cs typeface="Cambria"/>
              </a:rPr>
              <a:t> </a:t>
            </a:r>
            <a:r>
              <a:rPr lang="en-IN" dirty="0">
                <a:cs typeface="Cambria"/>
              </a:rPr>
              <a:t>4</a:t>
            </a:r>
          </a:p>
        </p:txBody>
      </p:sp>
    </p:spTree>
    <p:extLst>
      <p:ext uri="{BB962C8B-B14F-4D97-AF65-F5344CB8AC3E}">
        <p14:creationId xmlns:p14="http://schemas.microsoft.com/office/powerpoint/2010/main" val="9608463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8041440" cy="1442674"/>
          </a:xfrm>
        </p:spPr>
        <p:txBody>
          <a:bodyPr/>
          <a:lstStyle/>
          <a:p>
            <a:r>
              <a:rPr lang="en-US" dirty="0"/>
              <a:t>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normAutofit/>
          </a:bodyPr>
          <a:lstStyle/>
          <a:p>
            <a:r>
              <a:rPr lang="en-US" sz="2200" dirty="0">
                <a:latin typeface="Times New Roman" pitchFamily="18" charset="0"/>
                <a:cs typeface="Times New Roman" pitchFamily="18" charset="0"/>
              </a:rPr>
              <a:t>Selection of irrigants</a:t>
            </a:r>
          </a:p>
          <a:p>
            <a:r>
              <a:rPr lang="en-US" sz="2200" dirty="0">
                <a:latin typeface="Times New Roman" pitchFamily="18" charset="0"/>
                <a:cs typeface="Times New Roman" pitchFamily="18" charset="0"/>
              </a:rPr>
              <a:t>New modalities of irrigation</a:t>
            </a:r>
          </a:p>
          <a:p>
            <a:r>
              <a:rPr lang="en-US" sz="2200" dirty="0">
                <a:latin typeface="Times New Roman" pitchFamily="18" charset="0"/>
                <a:cs typeface="Times New Roman" pitchFamily="18" charset="0"/>
              </a:rPr>
              <a:t>Summary</a:t>
            </a:r>
            <a:endParaRPr lang="en-SG"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Conclusion</a:t>
            </a:r>
            <a:endParaRPr lang="en-SG" sz="2200" dirty="0">
              <a:latin typeface="Times New Roman" pitchFamily="18" charset="0"/>
              <a:cs typeface="Times New Roman" pitchFamily="18" charset="0"/>
            </a:endParaRPr>
          </a:p>
          <a:p>
            <a:r>
              <a:rPr lang="en-US" sz="2400" dirty="0">
                <a:latin typeface="Times New Roman" pitchFamily="18" charset="0"/>
                <a:cs typeface="Times New Roman" pitchFamily="18" charset="0"/>
              </a:rPr>
              <a:t>References</a:t>
            </a:r>
            <a:endParaRPr lang="en-SG" sz="2400" dirty="0">
              <a:latin typeface="Times New Roman" pitchFamily="18" charset="0"/>
              <a:cs typeface="Times New Roman" pitchFamily="18" charset="0"/>
            </a:endParaRPr>
          </a:p>
        </p:txBody>
      </p:sp>
    </p:spTree>
    <p:extLst>
      <p:ext uri="{BB962C8B-B14F-4D97-AF65-F5344CB8AC3E}">
        <p14:creationId xmlns:p14="http://schemas.microsoft.com/office/powerpoint/2010/main" val="138247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6 MTAD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2515214"/>
              </p:ext>
            </p:extLst>
          </p:nvPr>
        </p:nvGraphicFramePr>
        <p:xfrm>
          <a:off x="838200" y="2038389"/>
          <a:ext cx="7622232" cy="2326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3306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741220855"/>
              </p:ext>
            </p:extLst>
          </p:nvPr>
        </p:nvGraphicFramePr>
        <p:xfrm>
          <a:off x="251520" y="1124744"/>
          <a:ext cx="8424936"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6341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838200" y="764704"/>
            <a:ext cx="7467600" cy="742540"/>
          </a:xfrm>
        </p:spPr>
        <p:style>
          <a:lnRef idx="3">
            <a:schemeClr val="lt1"/>
          </a:lnRef>
          <a:fillRef idx="1">
            <a:schemeClr val="accent4"/>
          </a:fillRef>
          <a:effectRef idx="1">
            <a:schemeClr val="accent4"/>
          </a:effectRef>
          <a:fontRef idx="minor">
            <a:schemeClr val="lt1"/>
          </a:fontRef>
        </p:style>
        <p:txBody>
          <a:bodyPr/>
          <a:lstStyle/>
          <a:p>
            <a:pPr marL="0" indent="0">
              <a:buNone/>
            </a:pPr>
            <a:r>
              <a:rPr lang="en-IN" dirty="0"/>
              <a:t>            Mixed as liquid and powder prior to use.</a:t>
            </a:r>
          </a:p>
          <a:p>
            <a:endParaRPr lang="en-IN" dirty="0"/>
          </a:p>
        </p:txBody>
      </p:sp>
      <p:pic>
        <p:nvPicPr>
          <p:cNvPr id="9218" name="Picture 2" descr="http://www.tulsadentalspecialties.com/Libraries/Endo_Irrigation_Activation_Images/BioPure_MTAD_R.sflb.ashx">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117643"/>
            <a:ext cx="5904656" cy="39364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648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Mechanism of action</a:t>
            </a:r>
            <a:br>
              <a:rPr lang="en-IN" dirty="0"/>
            </a:b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52703673"/>
              </p:ext>
            </p:extLst>
          </p:nvPr>
        </p:nvGraphicFramePr>
        <p:xfrm>
          <a:off x="838200" y="2038388"/>
          <a:ext cx="7467600" cy="39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37573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TotalTime>
  <Words>2584</Words>
  <Application>Microsoft Office PowerPoint</Application>
  <PresentationFormat>On-screen Show (4:3)</PresentationFormat>
  <Paragraphs>230</Paragraphs>
  <Slides>48</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Book Antiqua</vt:lpstr>
      <vt:lpstr>Calibri</vt:lpstr>
      <vt:lpstr>Cambria</vt:lpstr>
      <vt:lpstr>MinionPro-Regular</vt:lpstr>
      <vt:lpstr>Rage Italic</vt:lpstr>
      <vt:lpstr>Times New Roman</vt:lpstr>
      <vt:lpstr>Sketchbook</vt:lpstr>
      <vt:lpstr>PowerPoint Presentation</vt:lpstr>
      <vt:lpstr>Specific learning Objectives </vt:lpstr>
      <vt:lpstr>   Contents</vt:lpstr>
      <vt:lpstr>PowerPoint Presentation</vt:lpstr>
      <vt:lpstr>PowerPoint Presentation</vt:lpstr>
      <vt:lpstr>6 MTAD</vt:lpstr>
      <vt:lpstr>PowerPoint Presentation</vt:lpstr>
      <vt:lpstr>PowerPoint Presentation</vt:lpstr>
      <vt:lpstr>Mechanism of action </vt:lpstr>
      <vt:lpstr>Effect on microbial flora </vt:lpstr>
      <vt:lpstr>Effect on smear layer  </vt:lpstr>
      <vt:lpstr>PowerPoint Presentation</vt:lpstr>
      <vt:lpstr>PowerPoint Presentation</vt:lpstr>
      <vt:lpstr>Biocompatibility </vt:lpstr>
      <vt:lpstr>Contraindications </vt:lpstr>
      <vt:lpstr>Precaution</vt:lpstr>
      <vt:lpstr>PowerPoint Presentation</vt:lpstr>
      <vt:lpstr>7 Tetraclean</vt:lpstr>
      <vt:lpstr>PowerPoint Presentation</vt:lpstr>
      <vt:lpstr>PowerPoint Presentation</vt:lpstr>
      <vt:lpstr>8 HEBP</vt:lpstr>
      <vt:lpstr>PowerPoint Presentation</vt:lpstr>
      <vt:lpstr>9 Chlorine Dioxide</vt:lpstr>
      <vt:lpstr>10 Silver Diamine Fluoride</vt:lpstr>
      <vt:lpstr>12 Bis-dequalinium Acetate</vt:lpstr>
      <vt:lpstr>PowerPoint Presentation</vt:lpstr>
      <vt:lpstr>13. OZONE</vt:lpstr>
      <vt:lpstr>B. CHEMISTRY OF OZONE</vt:lpstr>
      <vt:lpstr>PowerPoint Presentation</vt:lpstr>
      <vt:lpstr>C. ROUTES OF OZONE THERAPY</vt:lpstr>
      <vt:lpstr>D. OZONE-GENERATING UNITS  </vt:lpstr>
      <vt:lpstr>PowerPoint Presentation</vt:lpstr>
      <vt:lpstr>    D. MECHANISM OF ACTION</vt:lpstr>
      <vt:lpstr>E. ANTIMICROBIAL EFFECT </vt:lpstr>
      <vt:lpstr>PowerPoint Presentation</vt:lpstr>
      <vt:lpstr>PowerPoint Presentation</vt:lpstr>
      <vt:lpstr>Ozone therapy contraindications </vt:lpstr>
      <vt:lpstr>HERBAL IRRIGANTS</vt:lpstr>
      <vt:lpstr>PowerPoint Presentation</vt:lpstr>
      <vt:lpstr>Triphala  </vt:lpstr>
      <vt:lpstr>PowerPoint Presentation</vt:lpstr>
      <vt:lpstr>PowerPoint Presentation</vt:lpstr>
      <vt:lpstr>2. GREEN TEA  </vt:lpstr>
      <vt:lpstr>Green tea  </vt:lpstr>
      <vt:lpstr>TAKE HOME MESSEGE  </vt:lpstr>
      <vt:lpstr>Questions </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IRRIGANTS AND IRRIGATION</dc:title>
  <dc:creator>Shraddha Nahar</dc:creator>
  <cp:lastModifiedBy>Monika Vidhani</cp:lastModifiedBy>
  <cp:revision>21</cp:revision>
  <dcterms:created xsi:type="dcterms:W3CDTF">2020-05-18T15:35:13Z</dcterms:created>
  <dcterms:modified xsi:type="dcterms:W3CDTF">2023-04-18T10:28:28Z</dcterms:modified>
</cp:coreProperties>
</file>